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opperplate Gothic 29 BC" panose="020B0604020202020204" charset="0"/>
      <p:regular r:id="rId20"/>
    </p:embeddedFont>
    <p:embeddedFont>
      <p:font typeface="Roboto" panose="02000000000000000000" pitchFamily="2" charset="0"/>
      <p:regular r:id="rId21"/>
    </p:embeddedFont>
    <p:embeddedFont>
      <p:font typeface="Roboto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66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6.gif"/></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6.gif"/></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7.gif"/><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grpSp>
        <p:nvGrpSpPr>
          <p:cNvPr id="3" name="Group 3"/>
          <p:cNvGrpSpPr/>
          <p:nvPr/>
        </p:nvGrpSpPr>
        <p:grpSpPr>
          <a:xfrm>
            <a:off x="-909224" y="637853"/>
            <a:ext cx="20106449" cy="3527394"/>
            <a:chOff x="0" y="0"/>
            <a:chExt cx="26808599" cy="4703192"/>
          </a:xfrm>
        </p:grpSpPr>
        <p:sp>
          <p:nvSpPr>
            <p:cNvPr id="4" name="TextBox 4"/>
            <p:cNvSpPr txBox="1"/>
            <p:nvPr/>
          </p:nvSpPr>
          <p:spPr>
            <a:xfrm>
              <a:off x="0" y="91277"/>
              <a:ext cx="26808599" cy="3739124"/>
            </a:xfrm>
            <a:prstGeom prst="rect">
              <a:avLst/>
            </a:prstGeom>
          </p:spPr>
          <p:txBody>
            <a:bodyPr lIns="0" tIns="0" rIns="0" bIns="0" rtlCol="0" anchor="t">
              <a:spAutoFit/>
            </a:bodyPr>
            <a:lstStyle/>
            <a:p>
              <a:pPr algn="ctr">
                <a:lnSpc>
                  <a:spcPts val="10864"/>
                </a:lnSpc>
              </a:pPr>
              <a:r>
                <a:rPr lang="en-US" sz="9876">
                  <a:solidFill>
                    <a:srgbClr val="2B2B2B"/>
                  </a:solidFill>
                  <a:latin typeface="Roboto"/>
                  <a:ea typeface="Roboto"/>
                  <a:cs typeface="Roboto"/>
                  <a:sym typeface="Roboto"/>
                </a:rPr>
                <a:t>OBE IMPLEMENTATION:</a:t>
              </a:r>
            </a:p>
            <a:p>
              <a:pPr algn="ctr">
                <a:lnSpc>
                  <a:spcPts val="10864"/>
                </a:lnSpc>
              </a:pPr>
              <a:r>
                <a:rPr lang="en-US" sz="9876">
                  <a:solidFill>
                    <a:srgbClr val="2B2B2B"/>
                  </a:solidFill>
                  <a:latin typeface="Roboto"/>
                  <a:ea typeface="Roboto"/>
                  <a:cs typeface="Roboto"/>
                  <a:sym typeface="Roboto"/>
                </a:rPr>
                <a:t>COURSE OUTCOME SETTING</a:t>
              </a:r>
            </a:p>
          </p:txBody>
        </p:sp>
        <p:sp>
          <p:nvSpPr>
            <p:cNvPr id="5" name="TextBox 5"/>
            <p:cNvSpPr txBox="1"/>
            <p:nvPr/>
          </p:nvSpPr>
          <p:spPr>
            <a:xfrm>
              <a:off x="0" y="4161586"/>
              <a:ext cx="26808599" cy="541606"/>
            </a:xfrm>
            <a:prstGeom prst="rect">
              <a:avLst/>
            </a:prstGeom>
          </p:spPr>
          <p:txBody>
            <a:bodyPr lIns="0" tIns="0" rIns="0" bIns="0" rtlCol="0" anchor="t">
              <a:spAutoFit/>
            </a:bodyPr>
            <a:lstStyle/>
            <a:p>
              <a:pPr algn="ctr">
                <a:lnSpc>
                  <a:spcPts val="3343"/>
                </a:lnSpc>
                <a:spcBef>
                  <a:spcPct val="0"/>
                </a:spcBef>
              </a:pPr>
              <a:endParaRP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grpSp>
        <p:nvGrpSpPr>
          <p:cNvPr id="8" name="Group 8"/>
          <p:cNvGrpSpPr/>
          <p:nvPr/>
        </p:nvGrpSpPr>
        <p:grpSpPr>
          <a:xfrm>
            <a:off x="162001" y="4427184"/>
            <a:ext cx="17963998" cy="6282206"/>
            <a:chOff x="0" y="0"/>
            <a:chExt cx="23951997" cy="8376274"/>
          </a:xfrm>
        </p:grpSpPr>
        <p:sp>
          <p:nvSpPr>
            <p:cNvPr id="9" name="TextBox 9"/>
            <p:cNvSpPr txBox="1"/>
            <p:nvPr/>
          </p:nvSpPr>
          <p:spPr>
            <a:xfrm>
              <a:off x="0" y="51439"/>
              <a:ext cx="23951997" cy="7725351"/>
            </a:xfrm>
            <a:prstGeom prst="rect">
              <a:avLst/>
            </a:prstGeom>
          </p:spPr>
          <p:txBody>
            <a:bodyPr lIns="0" tIns="0" rIns="0" bIns="0" rtlCol="0" anchor="t">
              <a:spAutoFit/>
            </a:bodyPr>
            <a:lstStyle/>
            <a:p>
              <a:pPr algn="ctr">
                <a:lnSpc>
                  <a:spcPts val="7462"/>
                </a:lnSpc>
              </a:pPr>
              <a:r>
                <a:rPr lang="en-US" sz="6784" dirty="0">
                  <a:solidFill>
                    <a:srgbClr val="2B2B2B"/>
                  </a:solidFill>
                  <a:latin typeface="Roboto"/>
                  <a:ea typeface="Roboto"/>
                  <a:cs typeface="Roboto"/>
                  <a:sym typeface="Roboto"/>
                </a:rPr>
                <a:t>Submitted by:</a:t>
              </a:r>
            </a:p>
            <a:p>
              <a:pPr algn="l">
                <a:lnSpc>
                  <a:spcPts val="6142"/>
                </a:lnSpc>
              </a:pPr>
              <a:r>
                <a:rPr lang="en-US" sz="5584" dirty="0">
                  <a:solidFill>
                    <a:srgbClr val="2B2B2B"/>
                  </a:solidFill>
                  <a:latin typeface="Copperplate Gothic 29 BC"/>
                  <a:ea typeface="Copperplate Gothic 29 BC"/>
                  <a:cs typeface="Copperplate Gothic 29 BC"/>
                  <a:sym typeface="Copperplate Gothic 29 BC"/>
                </a:rPr>
                <a:t> AP22110010080 – Hema Kakarlapudi</a:t>
              </a:r>
            </a:p>
            <a:p>
              <a:pPr algn="l">
                <a:lnSpc>
                  <a:spcPts val="6142"/>
                </a:lnSpc>
              </a:pPr>
              <a:r>
                <a:rPr lang="en-US" sz="5584" dirty="0">
                  <a:solidFill>
                    <a:srgbClr val="2B2B2B"/>
                  </a:solidFill>
                  <a:latin typeface="Copperplate Gothic 29 BC"/>
                  <a:ea typeface="Copperplate Gothic 29 BC"/>
                  <a:cs typeface="Copperplate Gothic 29 BC"/>
                  <a:sym typeface="Copperplate Gothic 29 BC"/>
                </a:rPr>
                <a:t> AP22110010076 – Venkata Naga Harshit </a:t>
              </a:r>
              <a:r>
                <a:rPr lang="en-US" sz="5584" dirty="0" err="1">
                  <a:solidFill>
                    <a:srgbClr val="2B2B2B"/>
                  </a:solidFill>
                  <a:latin typeface="Copperplate Gothic 29 BC"/>
                  <a:ea typeface="Copperplate Gothic 29 BC"/>
                  <a:cs typeface="Copperplate Gothic 29 BC"/>
                  <a:sym typeface="Copperplate Gothic 29 BC"/>
                </a:rPr>
                <a:t>Gulipali</a:t>
              </a:r>
              <a:endParaRPr lang="en-US" sz="5584" dirty="0">
                <a:solidFill>
                  <a:srgbClr val="2B2B2B"/>
                </a:solidFill>
                <a:latin typeface="Copperplate Gothic 29 BC"/>
                <a:ea typeface="Copperplate Gothic 29 BC"/>
                <a:cs typeface="Copperplate Gothic 29 BC"/>
                <a:sym typeface="Copperplate Gothic 29 BC"/>
              </a:endParaRPr>
            </a:p>
            <a:p>
              <a:pPr algn="l">
                <a:lnSpc>
                  <a:spcPts val="6142"/>
                </a:lnSpc>
              </a:pPr>
              <a:r>
                <a:rPr lang="en-US" sz="5584" dirty="0">
                  <a:solidFill>
                    <a:srgbClr val="2B2B2B"/>
                  </a:solidFill>
                  <a:latin typeface="Copperplate Gothic 29 BC"/>
                  <a:ea typeface="Copperplate Gothic 29 BC"/>
                  <a:cs typeface="Copperplate Gothic 29 BC"/>
                  <a:sym typeface="Copperplate Gothic 29 BC"/>
                </a:rPr>
                <a:t> AP22110010089 – Shanmukha Krishna Chaitanya Munagala</a:t>
              </a:r>
            </a:p>
            <a:p>
              <a:pPr algn="l">
                <a:lnSpc>
                  <a:spcPts val="6142"/>
                </a:lnSpc>
              </a:pPr>
              <a:r>
                <a:rPr lang="en-US" sz="5584" dirty="0">
                  <a:solidFill>
                    <a:srgbClr val="2B2B2B"/>
                  </a:solidFill>
                  <a:latin typeface="Copperplate Gothic 29 BC"/>
                  <a:ea typeface="Copperplate Gothic 29 BC"/>
                  <a:cs typeface="Copperplate Gothic 29 BC"/>
                  <a:sym typeface="Copperplate Gothic 29 BC"/>
                </a:rPr>
                <a:t> AP22110010108 – Srija Yadla</a:t>
              </a:r>
            </a:p>
            <a:p>
              <a:pPr algn="l">
                <a:lnSpc>
                  <a:spcPts val="6142"/>
                </a:lnSpc>
              </a:pPr>
              <a:r>
                <a:rPr lang="en-US" sz="5584" dirty="0">
                  <a:solidFill>
                    <a:srgbClr val="2B2B2B"/>
                  </a:solidFill>
                  <a:latin typeface="Copperplate Gothic 29 BC"/>
                  <a:ea typeface="Copperplate Gothic 29 BC"/>
                  <a:cs typeface="Copperplate Gothic 29 BC"/>
                  <a:sym typeface="Copperplate Gothic 29 BC"/>
                </a:rPr>
                <a:t> AP22110010082 – Rammohan Rao Namburi</a:t>
              </a:r>
            </a:p>
            <a:p>
              <a:pPr algn="ctr">
                <a:lnSpc>
                  <a:spcPts val="7462"/>
                </a:lnSpc>
              </a:pPr>
              <a:endParaRPr lang="en-US" sz="5584" dirty="0">
                <a:solidFill>
                  <a:srgbClr val="2B2B2B"/>
                </a:solidFill>
                <a:latin typeface="Copperplate Gothic 29 BC"/>
                <a:ea typeface="Copperplate Gothic 29 BC"/>
                <a:cs typeface="Copperplate Gothic 29 BC"/>
                <a:sym typeface="Copperplate Gothic 29 BC"/>
              </a:endParaRPr>
            </a:p>
          </p:txBody>
        </p:sp>
        <p:sp>
          <p:nvSpPr>
            <p:cNvPr id="10" name="TextBox 10"/>
            <p:cNvSpPr txBox="1"/>
            <p:nvPr/>
          </p:nvSpPr>
          <p:spPr>
            <a:xfrm>
              <a:off x="0" y="8014946"/>
              <a:ext cx="23951997" cy="361328"/>
            </a:xfrm>
            <a:prstGeom prst="rect">
              <a:avLst/>
            </a:prstGeom>
          </p:spPr>
          <p:txBody>
            <a:bodyPr lIns="0" tIns="0" rIns="0" bIns="0" rtlCol="0" anchor="t">
              <a:spAutoFit/>
            </a:bodyPr>
            <a:lstStyle/>
            <a:p>
              <a:pPr algn="ctr">
                <a:lnSpc>
                  <a:spcPts val="2296"/>
                </a:lnSpc>
                <a:spcBef>
                  <a:spcPct val="0"/>
                </a:spcBef>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5074731" y="-9525"/>
            <a:ext cx="12184569" cy="106680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Roboto Bold"/>
                <a:ea typeface="Roboto Bold"/>
                <a:cs typeface="Roboto Bold"/>
                <a:sym typeface="Roboto Bold"/>
              </a:rPr>
              <a:t>SOURCE CODE</a:t>
            </a:r>
          </a:p>
        </p:txBody>
      </p:sp>
      <p:sp>
        <p:nvSpPr>
          <p:cNvPr id="3" name="TextBox 3"/>
          <p:cNvSpPr txBox="1"/>
          <p:nvPr/>
        </p:nvSpPr>
        <p:spPr>
          <a:xfrm>
            <a:off x="800060" y="2036510"/>
            <a:ext cx="15640921" cy="8250490"/>
          </a:xfrm>
          <a:prstGeom prst="rect">
            <a:avLst/>
          </a:prstGeom>
        </p:spPr>
        <p:txBody>
          <a:bodyPr lIns="0" tIns="0" rIns="0" bIns="0" rtlCol="0" anchor="t">
            <a:spAutoFit/>
          </a:bodyPr>
          <a:lstStyle/>
          <a:p>
            <a:pPr algn="l">
              <a:lnSpc>
                <a:spcPts val="3457"/>
              </a:lnSpc>
            </a:pPr>
            <a:r>
              <a:rPr lang="en-US" sz="2880">
                <a:solidFill>
                  <a:srgbClr val="2B2B2B"/>
                </a:solidFill>
                <a:latin typeface="Roboto"/>
                <a:ea typeface="Roboto"/>
                <a:cs typeface="Roboto"/>
                <a:sym typeface="Roboto"/>
              </a:rPr>
              <a:t>void displayData() {</a:t>
            </a:r>
          </a:p>
          <a:p>
            <a:pPr algn="l">
              <a:lnSpc>
                <a:spcPts val="3457"/>
              </a:lnSpc>
            </a:pPr>
            <a:r>
              <a:rPr lang="en-US" sz="2880">
                <a:solidFill>
                  <a:srgbClr val="2B2B2B"/>
                </a:solidFill>
                <a:latin typeface="Roboto"/>
                <a:ea typeface="Roboto"/>
                <a:cs typeface="Roboto"/>
                <a:sym typeface="Roboto"/>
              </a:rPr>
              <a:t>    model.setRowCount(0);  // Clear existing table data</a:t>
            </a:r>
          </a:p>
          <a:p>
            <a:pPr algn="l">
              <a:lnSpc>
                <a:spcPts val="3457"/>
              </a:lnSpc>
            </a:pPr>
            <a:r>
              <a:rPr lang="en-US" sz="2880">
                <a:solidFill>
                  <a:srgbClr val="2B2B2B"/>
                </a:solidFill>
                <a:latin typeface="Roboto"/>
                <a:ea typeface="Roboto"/>
                <a:cs typeface="Roboto"/>
                <a:sym typeface="Roboto"/>
              </a:rPr>
              <a:t>    try {</a:t>
            </a:r>
          </a:p>
          <a:p>
            <a:pPr algn="l">
              <a:lnSpc>
                <a:spcPts val="3457"/>
              </a:lnSpc>
            </a:pPr>
            <a:r>
              <a:rPr lang="en-US" sz="2880">
                <a:solidFill>
                  <a:srgbClr val="2B2B2B"/>
                </a:solidFill>
                <a:latin typeface="Roboto"/>
                <a:ea typeface="Roboto"/>
                <a:cs typeface="Roboto"/>
                <a:sym typeface="Roboto"/>
              </a:rPr>
              <a:t>        Statement stmt = conn.createStatement();</a:t>
            </a:r>
          </a:p>
          <a:p>
            <a:pPr algn="l">
              <a:lnSpc>
                <a:spcPts val="3457"/>
              </a:lnSpc>
            </a:pPr>
            <a:r>
              <a:rPr lang="en-US" sz="2880">
                <a:solidFill>
                  <a:srgbClr val="2B2B2B"/>
                </a:solidFill>
                <a:latin typeface="Roboto"/>
                <a:ea typeface="Roboto"/>
                <a:cs typeface="Roboto"/>
                <a:sym typeface="Roboto"/>
              </a:rPr>
              <a:t>        ResultSet rs = stmt.executeQuery("SELECT * FROM course_outcome");</a:t>
            </a:r>
          </a:p>
          <a:p>
            <a:pPr algn="l">
              <a:lnSpc>
                <a:spcPts val="3457"/>
              </a:lnSpc>
            </a:pPr>
            <a:r>
              <a:rPr lang="en-US" sz="2880">
                <a:solidFill>
                  <a:srgbClr val="2B2B2B"/>
                </a:solidFill>
                <a:latin typeface="Roboto"/>
                <a:ea typeface="Roboto"/>
                <a:cs typeface="Roboto"/>
                <a:sym typeface="Roboto"/>
              </a:rPr>
              <a:t>        while (rs.next()) {</a:t>
            </a:r>
          </a:p>
          <a:p>
            <a:pPr algn="l">
              <a:lnSpc>
                <a:spcPts val="3457"/>
              </a:lnSpc>
            </a:pPr>
            <a:r>
              <a:rPr lang="en-US" sz="2880">
                <a:solidFill>
                  <a:srgbClr val="2B2B2B"/>
                </a:solidFill>
                <a:latin typeface="Roboto"/>
                <a:ea typeface="Roboto"/>
                <a:cs typeface="Roboto"/>
                <a:sym typeface="Roboto"/>
              </a:rPr>
              <a:t>            model.addRow(new Object[]{</a:t>
            </a:r>
          </a:p>
          <a:p>
            <a:pPr algn="l">
              <a:lnSpc>
                <a:spcPts val="3457"/>
              </a:lnSpc>
            </a:pPr>
            <a:r>
              <a:rPr lang="en-US" sz="2880">
                <a:solidFill>
                  <a:srgbClr val="2B2B2B"/>
                </a:solidFill>
                <a:latin typeface="Roboto"/>
                <a:ea typeface="Roboto"/>
                <a:cs typeface="Roboto"/>
                <a:sym typeface="Roboto"/>
              </a:rPr>
              <a:t>                    rs.getInt("id"),</a:t>
            </a:r>
          </a:p>
          <a:p>
            <a:pPr algn="l">
              <a:lnSpc>
                <a:spcPts val="3457"/>
              </a:lnSpc>
            </a:pPr>
            <a:r>
              <a:rPr lang="en-US" sz="2880">
                <a:solidFill>
                  <a:srgbClr val="2B2B2B"/>
                </a:solidFill>
                <a:latin typeface="Roboto"/>
                <a:ea typeface="Roboto"/>
                <a:cs typeface="Roboto"/>
                <a:sym typeface="Roboto"/>
              </a:rPr>
              <a:t>                    rs.getString("cour_out_code"),</a:t>
            </a:r>
          </a:p>
          <a:p>
            <a:pPr algn="l">
              <a:lnSpc>
                <a:spcPts val="3457"/>
              </a:lnSpc>
            </a:pPr>
            <a:r>
              <a:rPr lang="en-US" sz="2880">
                <a:solidFill>
                  <a:srgbClr val="2B2B2B"/>
                </a:solidFill>
                <a:latin typeface="Roboto"/>
                <a:ea typeface="Roboto"/>
                <a:cs typeface="Roboto"/>
                <a:sym typeface="Roboto"/>
              </a:rPr>
              <a:t>                    rs.getString("cour_id"),</a:t>
            </a:r>
          </a:p>
          <a:p>
            <a:pPr algn="l">
              <a:lnSpc>
                <a:spcPts val="3457"/>
              </a:lnSpc>
            </a:pPr>
            <a:r>
              <a:rPr lang="en-US" sz="2880">
                <a:solidFill>
                  <a:srgbClr val="2B2B2B"/>
                </a:solidFill>
                <a:latin typeface="Roboto"/>
                <a:ea typeface="Roboto"/>
                <a:cs typeface="Roboto"/>
                <a:sym typeface="Roboto"/>
              </a:rPr>
              <a:t>                    rs.getString("bloom_id"),</a:t>
            </a:r>
          </a:p>
          <a:p>
            <a:pPr algn="l">
              <a:lnSpc>
                <a:spcPts val="3457"/>
              </a:lnSpc>
            </a:pPr>
            <a:r>
              <a:rPr lang="en-US" sz="2880">
                <a:solidFill>
                  <a:srgbClr val="2B2B2B"/>
                </a:solidFill>
                <a:latin typeface="Roboto"/>
                <a:ea typeface="Roboto"/>
                <a:cs typeface="Roboto"/>
                <a:sym typeface="Roboto"/>
              </a:rPr>
              <a:t>                    rs.getString("e_proficiency"),</a:t>
            </a:r>
          </a:p>
          <a:p>
            <a:pPr algn="l">
              <a:lnSpc>
                <a:spcPts val="3457"/>
              </a:lnSpc>
            </a:pPr>
            <a:r>
              <a:rPr lang="en-US" sz="2880">
                <a:solidFill>
                  <a:srgbClr val="2B2B2B"/>
                </a:solidFill>
                <a:latin typeface="Roboto"/>
                <a:ea typeface="Roboto"/>
                <a:cs typeface="Roboto"/>
                <a:sym typeface="Roboto"/>
              </a:rPr>
              <a:t>                    rs.getString("e_attainment")</a:t>
            </a:r>
          </a:p>
          <a:p>
            <a:pPr algn="l">
              <a:lnSpc>
                <a:spcPts val="3457"/>
              </a:lnSpc>
            </a:pPr>
            <a:r>
              <a:rPr lang="en-US" sz="2880">
                <a:solidFill>
                  <a:srgbClr val="2B2B2B"/>
                </a:solidFill>
                <a:latin typeface="Roboto"/>
                <a:ea typeface="Roboto"/>
                <a:cs typeface="Roboto"/>
                <a:sym typeface="Roboto"/>
              </a:rPr>
              <a:t>            });</a:t>
            </a:r>
          </a:p>
          <a:p>
            <a:pPr algn="l">
              <a:lnSpc>
                <a:spcPts val="3457"/>
              </a:lnSpc>
            </a:pPr>
            <a:r>
              <a:rPr lang="en-US" sz="2880">
                <a:solidFill>
                  <a:srgbClr val="2B2B2B"/>
                </a:solidFill>
                <a:latin typeface="Roboto"/>
                <a:ea typeface="Roboto"/>
                <a:cs typeface="Roboto"/>
                <a:sym typeface="Roboto"/>
              </a:rPr>
              <a:t>        }</a:t>
            </a:r>
          </a:p>
          <a:p>
            <a:pPr algn="l">
              <a:lnSpc>
                <a:spcPts val="3457"/>
              </a:lnSpc>
            </a:pPr>
            <a:r>
              <a:rPr lang="en-US" sz="2880">
                <a:solidFill>
                  <a:srgbClr val="2B2B2B"/>
                </a:solidFill>
                <a:latin typeface="Roboto"/>
                <a:ea typeface="Roboto"/>
                <a:cs typeface="Roboto"/>
                <a:sym typeface="Roboto"/>
              </a:rPr>
              <a:t>    } catch (Exception e) {</a:t>
            </a:r>
          </a:p>
          <a:p>
            <a:pPr algn="l">
              <a:lnSpc>
                <a:spcPts val="3457"/>
              </a:lnSpc>
            </a:pPr>
            <a:r>
              <a:rPr lang="en-US" sz="2880">
                <a:solidFill>
                  <a:srgbClr val="2B2B2B"/>
                </a:solidFill>
                <a:latin typeface="Roboto"/>
                <a:ea typeface="Roboto"/>
                <a:cs typeface="Roboto"/>
                <a:sym typeface="Roboto"/>
              </a:rPr>
              <a:t>        e.printStackTrace();</a:t>
            </a:r>
          </a:p>
          <a:p>
            <a:pPr algn="l">
              <a:lnSpc>
                <a:spcPts val="3457"/>
              </a:lnSpc>
            </a:pPr>
            <a:r>
              <a:rPr lang="en-US" sz="2880">
                <a:solidFill>
                  <a:srgbClr val="2B2B2B"/>
                </a:solidFill>
                <a:latin typeface="Roboto"/>
                <a:ea typeface="Roboto"/>
                <a:cs typeface="Roboto"/>
                <a:sym typeface="Roboto"/>
              </a:rPr>
              <a:t>    }</a:t>
            </a:r>
          </a:p>
          <a:p>
            <a:pPr marL="0" lvl="0" indent="0" algn="l">
              <a:lnSpc>
                <a:spcPts val="3457"/>
              </a:lnSpc>
              <a:spcBef>
                <a:spcPct val="0"/>
              </a:spcBef>
            </a:pPr>
            <a:r>
              <a:rPr lang="en-US" sz="2880">
                <a:solidFill>
                  <a:srgbClr val="2B2B2B"/>
                </a:solidFill>
                <a:latin typeface="Roboto"/>
                <a:ea typeface="Roboto"/>
                <a:cs typeface="Roboto"/>
                <a:sym typeface="Roboto"/>
              </a:rPr>
              <a:t>}</a:t>
            </a:r>
          </a:p>
        </p:txBody>
      </p:sp>
      <p:sp>
        <p:nvSpPr>
          <p:cNvPr id="4" name="TextBox 4"/>
          <p:cNvSpPr txBox="1"/>
          <p:nvPr/>
        </p:nvSpPr>
        <p:spPr>
          <a:xfrm>
            <a:off x="1028700" y="884511"/>
            <a:ext cx="9179873" cy="733425"/>
          </a:xfrm>
          <a:prstGeom prst="rect">
            <a:avLst/>
          </a:prstGeom>
        </p:spPr>
        <p:txBody>
          <a:bodyPr lIns="0" tIns="0" rIns="0" bIns="0" rtlCol="0" anchor="t">
            <a:spAutoFit/>
          </a:bodyPr>
          <a:lstStyle/>
          <a:p>
            <a:pPr marL="0" lvl="0" indent="0" algn="l">
              <a:lnSpc>
                <a:spcPts val="5728"/>
              </a:lnSpc>
              <a:spcBef>
                <a:spcPct val="0"/>
              </a:spcBef>
            </a:pPr>
            <a:r>
              <a:rPr lang="en-US" sz="4773" b="1">
                <a:solidFill>
                  <a:srgbClr val="2B2B2B"/>
                </a:solidFill>
                <a:latin typeface="Roboto Bold"/>
                <a:ea typeface="Roboto Bold"/>
                <a:cs typeface="Roboto Bold"/>
                <a:sym typeface="Roboto Bold"/>
              </a:rPr>
              <a:t>RETRIVE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5285101" y="306198"/>
            <a:ext cx="12184569" cy="106680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Roboto Bold"/>
                <a:ea typeface="Roboto Bold"/>
                <a:cs typeface="Roboto Bold"/>
                <a:sym typeface="Roboto Bold"/>
              </a:rPr>
              <a:t>SOURCE CODE</a:t>
            </a:r>
          </a:p>
        </p:txBody>
      </p:sp>
      <p:sp>
        <p:nvSpPr>
          <p:cNvPr id="3" name="TextBox 3"/>
          <p:cNvSpPr txBox="1"/>
          <p:nvPr/>
        </p:nvSpPr>
        <p:spPr>
          <a:xfrm>
            <a:off x="1028700" y="2781656"/>
            <a:ext cx="15640921" cy="6949285"/>
          </a:xfrm>
          <a:prstGeom prst="rect">
            <a:avLst/>
          </a:prstGeom>
        </p:spPr>
        <p:txBody>
          <a:bodyPr lIns="0" tIns="0" rIns="0" bIns="0" rtlCol="0" anchor="t">
            <a:spAutoFit/>
          </a:bodyPr>
          <a:lstStyle/>
          <a:p>
            <a:pPr algn="l">
              <a:lnSpc>
                <a:spcPts val="3457"/>
              </a:lnSpc>
            </a:pPr>
            <a:r>
              <a:rPr lang="en-US" sz="2880">
                <a:solidFill>
                  <a:srgbClr val="2B2B2B"/>
                </a:solidFill>
                <a:latin typeface="Roboto"/>
                <a:ea typeface="Roboto"/>
                <a:cs typeface="Roboto"/>
                <a:sym typeface="Roboto"/>
              </a:rPr>
              <a:t>void deleteData() {</a:t>
            </a:r>
          </a:p>
          <a:p>
            <a:pPr algn="l">
              <a:lnSpc>
                <a:spcPts val="3457"/>
              </a:lnSpc>
            </a:pPr>
            <a:r>
              <a:rPr lang="en-US" sz="2880">
                <a:solidFill>
                  <a:srgbClr val="2B2B2B"/>
                </a:solidFill>
                <a:latin typeface="Roboto"/>
                <a:ea typeface="Roboto"/>
                <a:cs typeface="Roboto"/>
                <a:sym typeface="Roboto"/>
              </a:rPr>
              <a:t>    int selected = table.getSelectedRow();</a:t>
            </a:r>
          </a:p>
          <a:p>
            <a:pPr algn="l">
              <a:lnSpc>
                <a:spcPts val="3457"/>
              </a:lnSpc>
            </a:pPr>
            <a:r>
              <a:rPr lang="en-US" sz="2880">
                <a:solidFill>
                  <a:srgbClr val="2B2B2B"/>
                </a:solidFill>
                <a:latin typeface="Roboto"/>
                <a:ea typeface="Roboto"/>
                <a:cs typeface="Roboto"/>
                <a:sym typeface="Roboto"/>
              </a:rPr>
              <a:t>    if (selected &gt;= 0) {</a:t>
            </a:r>
          </a:p>
          <a:p>
            <a:pPr algn="l">
              <a:lnSpc>
                <a:spcPts val="3457"/>
              </a:lnSpc>
            </a:pPr>
            <a:r>
              <a:rPr lang="en-US" sz="2880">
                <a:solidFill>
                  <a:srgbClr val="2B2B2B"/>
                </a:solidFill>
                <a:latin typeface="Roboto"/>
                <a:ea typeface="Roboto"/>
                <a:cs typeface="Roboto"/>
                <a:sym typeface="Roboto"/>
              </a:rPr>
              <a:t>        try {</a:t>
            </a:r>
          </a:p>
          <a:p>
            <a:pPr algn="l">
              <a:lnSpc>
                <a:spcPts val="3457"/>
              </a:lnSpc>
            </a:pPr>
            <a:r>
              <a:rPr lang="en-US" sz="2880">
                <a:solidFill>
                  <a:srgbClr val="2B2B2B"/>
                </a:solidFill>
                <a:latin typeface="Roboto"/>
                <a:ea typeface="Roboto"/>
                <a:cs typeface="Roboto"/>
                <a:sym typeface="Roboto"/>
              </a:rPr>
              <a:t>            String id = model.getValueAt(selected, 0).toString();</a:t>
            </a:r>
          </a:p>
          <a:p>
            <a:pPr algn="l">
              <a:lnSpc>
                <a:spcPts val="3457"/>
              </a:lnSpc>
            </a:pPr>
            <a:r>
              <a:rPr lang="en-US" sz="2880">
                <a:solidFill>
                  <a:srgbClr val="2B2B2B"/>
                </a:solidFill>
                <a:latin typeface="Roboto"/>
                <a:ea typeface="Roboto"/>
                <a:cs typeface="Roboto"/>
                <a:sym typeface="Roboto"/>
              </a:rPr>
              <a:t>            String sql = "DELETE FROM course_outcome WHERE id=?";</a:t>
            </a:r>
          </a:p>
          <a:p>
            <a:pPr algn="l">
              <a:lnSpc>
                <a:spcPts val="3457"/>
              </a:lnSpc>
            </a:pPr>
            <a:r>
              <a:rPr lang="en-US" sz="2880">
                <a:solidFill>
                  <a:srgbClr val="2B2B2B"/>
                </a:solidFill>
                <a:latin typeface="Roboto"/>
                <a:ea typeface="Roboto"/>
                <a:cs typeface="Roboto"/>
                <a:sym typeface="Roboto"/>
              </a:rPr>
              <a:t>            PreparedStatement pst = conn.prepareStatement(sql);</a:t>
            </a:r>
          </a:p>
          <a:p>
            <a:pPr algn="l">
              <a:lnSpc>
                <a:spcPts val="3457"/>
              </a:lnSpc>
            </a:pPr>
            <a:r>
              <a:rPr lang="en-US" sz="2880">
                <a:solidFill>
                  <a:srgbClr val="2B2B2B"/>
                </a:solidFill>
                <a:latin typeface="Roboto"/>
                <a:ea typeface="Roboto"/>
                <a:cs typeface="Roboto"/>
                <a:sym typeface="Roboto"/>
              </a:rPr>
              <a:t>            pst.setInt(1, Integer.parseInt(id));</a:t>
            </a:r>
          </a:p>
          <a:p>
            <a:pPr algn="l">
              <a:lnSpc>
                <a:spcPts val="3457"/>
              </a:lnSpc>
            </a:pPr>
            <a:r>
              <a:rPr lang="en-US" sz="2880">
                <a:solidFill>
                  <a:srgbClr val="2B2B2B"/>
                </a:solidFill>
                <a:latin typeface="Roboto"/>
                <a:ea typeface="Roboto"/>
                <a:cs typeface="Roboto"/>
                <a:sym typeface="Roboto"/>
              </a:rPr>
              <a:t>            pst.executeUpdate();</a:t>
            </a:r>
          </a:p>
          <a:p>
            <a:pPr algn="l">
              <a:lnSpc>
                <a:spcPts val="3457"/>
              </a:lnSpc>
            </a:pPr>
            <a:r>
              <a:rPr lang="en-US" sz="2880">
                <a:solidFill>
                  <a:srgbClr val="2B2B2B"/>
                </a:solidFill>
                <a:latin typeface="Roboto"/>
                <a:ea typeface="Roboto"/>
                <a:cs typeface="Roboto"/>
                <a:sym typeface="Roboto"/>
              </a:rPr>
              <a:t>            displayData();</a:t>
            </a:r>
          </a:p>
          <a:p>
            <a:pPr algn="l">
              <a:lnSpc>
                <a:spcPts val="3457"/>
              </a:lnSpc>
            </a:pPr>
            <a:r>
              <a:rPr lang="en-US" sz="2880">
                <a:solidFill>
                  <a:srgbClr val="2B2B2B"/>
                </a:solidFill>
                <a:latin typeface="Roboto"/>
                <a:ea typeface="Roboto"/>
                <a:cs typeface="Roboto"/>
                <a:sym typeface="Roboto"/>
              </a:rPr>
              <a:t>            clearFields();</a:t>
            </a:r>
          </a:p>
          <a:p>
            <a:pPr algn="l">
              <a:lnSpc>
                <a:spcPts val="3457"/>
              </a:lnSpc>
            </a:pPr>
            <a:r>
              <a:rPr lang="en-US" sz="2880">
                <a:solidFill>
                  <a:srgbClr val="2B2B2B"/>
                </a:solidFill>
                <a:latin typeface="Roboto"/>
                <a:ea typeface="Roboto"/>
                <a:cs typeface="Roboto"/>
                <a:sym typeface="Roboto"/>
              </a:rPr>
              <a:t>        } catch (Exception ex) {</a:t>
            </a:r>
          </a:p>
          <a:p>
            <a:pPr algn="l">
              <a:lnSpc>
                <a:spcPts val="3457"/>
              </a:lnSpc>
            </a:pPr>
            <a:r>
              <a:rPr lang="en-US" sz="2880">
                <a:solidFill>
                  <a:srgbClr val="2B2B2B"/>
                </a:solidFill>
                <a:latin typeface="Roboto"/>
                <a:ea typeface="Roboto"/>
                <a:cs typeface="Roboto"/>
                <a:sym typeface="Roboto"/>
              </a:rPr>
              <a:t>            ex.printStackTrace();</a:t>
            </a:r>
          </a:p>
          <a:p>
            <a:pPr algn="l">
              <a:lnSpc>
                <a:spcPts val="3457"/>
              </a:lnSpc>
            </a:pPr>
            <a:r>
              <a:rPr lang="en-US" sz="2880">
                <a:solidFill>
                  <a:srgbClr val="2B2B2B"/>
                </a:solidFill>
                <a:latin typeface="Roboto"/>
                <a:ea typeface="Roboto"/>
                <a:cs typeface="Roboto"/>
                <a:sym typeface="Roboto"/>
              </a:rPr>
              <a:t>        }</a:t>
            </a:r>
          </a:p>
          <a:p>
            <a:pPr algn="l">
              <a:lnSpc>
                <a:spcPts val="3457"/>
              </a:lnSpc>
            </a:pPr>
            <a:r>
              <a:rPr lang="en-US" sz="2880">
                <a:solidFill>
                  <a:srgbClr val="2B2B2B"/>
                </a:solidFill>
                <a:latin typeface="Roboto"/>
                <a:ea typeface="Roboto"/>
                <a:cs typeface="Roboto"/>
                <a:sym typeface="Roboto"/>
              </a:rPr>
              <a:t>    }</a:t>
            </a:r>
          </a:p>
          <a:p>
            <a:pPr marL="0" lvl="0" indent="0" algn="l">
              <a:lnSpc>
                <a:spcPts val="3457"/>
              </a:lnSpc>
              <a:spcBef>
                <a:spcPct val="0"/>
              </a:spcBef>
            </a:pPr>
            <a:r>
              <a:rPr lang="en-US" sz="2880">
                <a:solidFill>
                  <a:srgbClr val="2B2B2B"/>
                </a:solidFill>
                <a:latin typeface="Roboto"/>
                <a:ea typeface="Roboto"/>
                <a:cs typeface="Roboto"/>
                <a:sym typeface="Roboto"/>
              </a:rPr>
              <a:t>}</a:t>
            </a:r>
          </a:p>
        </p:txBody>
      </p:sp>
      <p:sp>
        <p:nvSpPr>
          <p:cNvPr id="4" name="TextBox 4"/>
          <p:cNvSpPr txBox="1"/>
          <p:nvPr/>
        </p:nvSpPr>
        <p:spPr>
          <a:xfrm>
            <a:off x="1255986" y="1428877"/>
            <a:ext cx="9959861" cy="742950"/>
          </a:xfrm>
          <a:prstGeom prst="rect">
            <a:avLst/>
          </a:prstGeom>
        </p:spPr>
        <p:txBody>
          <a:bodyPr lIns="0" tIns="0" rIns="0" bIns="0" rtlCol="0" anchor="t">
            <a:spAutoFit/>
          </a:bodyPr>
          <a:lstStyle/>
          <a:p>
            <a:pPr marL="0" lvl="0" indent="0" algn="l">
              <a:lnSpc>
                <a:spcPts val="5786"/>
              </a:lnSpc>
              <a:spcBef>
                <a:spcPct val="0"/>
              </a:spcBef>
            </a:pPr>
            <a:r>
              <a:rPr lang="en-US" sz="4821" b="1">
                <a:solidFill>
                  <a:srgbClr val="2B2B2B"/>
                </a:solidFill>
                <a:latin typeface="Roboto Bold"/>
                <a:ea typeface="Roboto Bold"/>
                <a:cs typeface="Roboto Bold"/>
                <a:sym typeface="Roboto Bold"/>
              </a:rPr>
              <a:t>DELETE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5285101" y="306198"/>
            <a:ext cx="12184569" cy="106680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Roboto Bold"/>
                <a:ea typeface="Roboto Bold"/>
                <a:cs typeface="Roboto Bold"/>
                <a:sym typeface="Roboto Bold"/>
              </a:rPr>
              <a:t>SOURCE CODE</a:t>
            </a:r>
          </a:p>
        </p:txBody>
      </p:sp>
      <p:sp>
        <p:nvSpPr>
          <p:cNvPr id="3" name="TextBox 3"/>
          <p:cNvSpPr txBox="1"/>
          <p:nvPr/>
        </p:nvSpPr>
        <p:spPr>
          <a:xfrm>
            <a:off x="1618379" y="3192970"/>
            <a:ext cx="15640921" cy="3045670"/>
          </a:xfrm>
          <a:prstGeom prst="rect">
            <a:avLst/>
          </a:prstGeom>
        </p:spPr>
        <p:txBody>
          <a:bodyPr lIns="0" tIns="0" rIns="0" bIns="0" rtlCol="0" anchor="t">
            <a:spAutoFit/>
          </a:bodyPr>
          <a:lstStyle/>
          <a:p>
            <a:pPr algn="l">
              <a:lnSpc>
                <a:spcPts val="3457"/>
              </a:lnSpc>
            </a:pPr>
            <a:r>
              <a:rPr lang="en-US" sz="2880">
                <a:solidFill>
                  <a:srgbClr val="2B2B2B"/>
                </a:solidFill>
                <a:latin typeface="Roboto"/>
                <a:ea typeface="Roboto"/>
                <a:cs typeface="Roboto"/>
                <a:sym typeface="Roboto"/>
              </a:rPr>
              <a:t>void clearFields() {</a:t>
            </a:r>
          </a:p>
          <a:p>
            <a:pPr algn="l">
              <a:lnSpc>
                <a:spcPts val="3457"/>
              </a:lnSpc>
            </a:pPr>
            <a:r>
              <a:rPr lang="en-US" sz="2880">
                <a:solidFill>
                  <a:srgbClr val="2B2B2B"/>
                </a:solidFill>
                <a:latin typeface="Roboto"/>
                <a:ea typeface="Roboto"/>
                <a:cs typeface="Roboto"/>
                <a:sym typeface="Roboto"/>
              </a:rPr>
              <a:t>    tfCode.setText("");</a:t>
            </a:r>
          </a:p>
          <a:p>
            <a:pPr algn="l">
              <a:lnSpc>
                <a:spcPts val="3457"/>
              </a:lnSpc>
            </a:pPr>
            <a:r>
              <a:rPr lang="en-US" sz="2880">
                <a:solidFill>
                  <a:srgbClr val="2B2B2B"/>
                </a:solidFill>
                <a:latin typeface="Roboto"/>
                <a:ea typeface="Roboto"/>
                <a:cs typeface="Roboto"/>
                <a:sym typeface="Roboto"/>
              </a:rPr>
              <a:t>    tfCID.setText("");</a:t>
            </a:r>
          </a:p>
          <a:p>
            <a:pPr algn="l">
              <a:lnSpc>
                <a:spcPts val="3457"/>
              </a:lnSpc>
            </a:pPr>
            <a:r>
              <a:rPr lang="en-US" sz="2880">
                <a:solidFill>
                  <a:srgbClr val="2B2B2B"/>
                </a:solidFill>
                <a:latin typeface="Roboto"/>
                <a:ea typeface="Roboto"/>
                <a:cs typeface="Roboto"/>
                <a:sym typeface="Roboto"/>
              </a:rPr>
              <a:t>    tfBloom.setText("");</a:t>
            </a:r>
          </a:p>
          <a:p>
            <a:pPr algn="l">
              <a:lnSpc>
                <a:spcPts val="3457"/>
              </a:lnSpc>
            </a:pPr>
            <a:r>
              <a:rPr lang="en-US" sz="2880">
                <a:solidFill>
                  <a:srgbClr val="2B2B2B"/>
                </a:solidFill>
                <a:latin typeface="Roboto"/>
                <a:ea typeface="Roboto"/>
                <a:cs typeface="Roboto"/>
                <a:sym typeface="Roboto"/>
              </a:rPr>
              <a:t>    tfProficiency.setText("");</a:t>
            </a:r>
          </a:p>
          <a:p>
            <a:pPr algn="l">
              <a:lnSpc>
                <a:spcPts val="3457"/>
              </a:lnSpc>
            </a:pPr>
            <a:r>
              <a:rPr lang="en-US" sz="2880">
                <a:solidFill>
                  <a:srgbClr val="2B2B2B"/>
                </a:solidFill>
                <a:latin typeface="Roboto"/>
                <a:ea typeface="Roboto"/>
                <a:cs typeface="Roboto"/>
                <a:sym typeface="Roboto"/>
              </a:rPr>
              <a:t>    tfAttainment.setText("");</a:t>
            </a:r>
          </a:p>
          <a:p>
            <a:pPr marL="0" lvl="0" indent="0" algn="l">
              <a:lnSpc>
                <a:spcPts val="3457"/>
              </a:lnSpc>
              <a:spcBef>
                <a:spcPct val="0"/>
              </a:spcBef>
            </a:pPr>
            <a:r>
              <a:rPr lang="en-US" sz="2880">
                <a:solidFill>
                  <a:srgbClr val="2B2B2B"/>
                </a:solidFill>
                <a:latin typeface="Roboto"/>
                <a:ea typeface="Roboto"/>
                <a:cs typeface="Roboto"/>
                <a:sym typeface="Roboto"/>
              </a:rPr>
              <a:t>}</a:t>
            </a:r>
          </a:p>
        </p:txBody>
      </p:sp>
      <p:sp>
        <p:nvSpPr>
          <p:cNvPr id="4" name="TextBox 4"/>
          <p:cNvSpPr txBox="1"/>
          <p:nvPr/>
        </p:nvSpPr>
        <p:spPr>
          <a:xfrm>
            <a:off x="1028700" y="1911509"/>
            <a:ext cx="9959861" cy="742950"/>
          </a:xfrm>
          <a:prstGeom prst="rect">
            <a:avLst/>
          </a:prstGeom>
        </p:spPr>
        <p:txBody>
          <a:bodyPr lIns="0" tIns="0" rIns="0" bIns="0" rtlCol="0" anchor="t">
            <a:spAutoFit/>
          </a:bodyPr>
          <a:lstStyle/>
          <a:p>
            <a:pPr marL="0" lvl="0" indent="0" algn="l">
              <a:lnSpc>
                <a:spcPts val="5786"/>
              </a:lnSpc>
              <a:spcBef>
                <a:spcPct val="0"/>
              </a:spcBef>
            </a:pPr>
            <a:r>
              <a:rPr lang="en-US" sz="4821" b="1">
                <a:solidFill>
                  <a:srgbClr val="2B2B2B"/>
                </a:solidFill>
                <a:latin typeface="Roboto Bold"/>
                <a:ea typeface="Roboto Bold"/>
                <a:cs typeface="Roboto Bold"/>
                <a:sym typeface="Roboto Bold"/>
              </a:rPr>
              <a:t>CLEAR INPUT FIELDS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sp>
        <p:nvSpPr>
          <p:cNvPr id="2" name="Freeform 2"/>
          <p:cNvSpPr/>
          <p:nvPr/>
        </p:nvSpPr>
        <p:spPr>
          <a:xfrm>
            <a:off x="2299171" y="2294036"/>
            <a:ext cx="14030940" cy="7681940"/>
          </a:xfrm>
          <a:custGeom>
            <a:avLst/>
            <a:gdLst/>
            <a:ahLst/>
            <a:cxnLst/>
            <a:rect l="l" t="t" r="r" b="b"/>
            <a:pathLst>
              <a:path w="14030940" h="7681940">
                <a:moveTo>
                  <a:pt x="0" y="0"/>
                </a:moveTo>
                <a:lnTo>
                  <a:pt x="14030940" y="0"/>
                </a:lnTo>
                <a:lnTo>
                  <a:pt x="14030940" y="7681940"/>
                </a:lnTo>
                <a:lnTo>
                  <a:pt x="0" y="7681940"/>
                </a:lnTo>
                <a:lnTo>
                  <a:pt x="0" y="0"/>
                </a:lnTo>
                <a:close/>
              </a:path>
            </a:pathLst>
          </a:custGeom>
          <a:blipFill>
            <a:blip r:embed="rId2"/>
            <a:stretch>
              <a:fillRect/>
            </a:stretch>
          </a:blipFill>
        </p:spPr>
      </p:sp>
      <p:sp>
        <p:nvSpPr>
          <p:cNvPr id="3" name="TextBox 3"/>
          <p:cNvSpPr txBox="1"/>
          <p:nvPr/>
        </p:nvSpPr>
        <p:spPr>
          <a:xfrm>
            <a:off x="2299171" y="201004"/>
            <a:ext cx="13333125" cy="986593"/>
          </a:xfrm>
          <a:prstGeom prst="rect">
            <a:avLst/>
          </a:prstGeom>
        </p:spPr>
        <p:txBody>
          <a:bodyPr lIns="0" tIns="0" rIns="0" bIns="0" rtlCol="0" anchor="t">
            <a:spAutoFit/>
          </a:bodyPr>
          <a:lstStyle/>
          <a:p>
            <a:pPr marL="0" lvl="0" indent="0" algn="ctr">
              <a:lnSpc>
                <a:spcPts val="7762"/>
              </a:lnSpc>
              <a:spcBef>
                <a:spcPct val="0"/>
              </a:spcBef>
            </a:pPr>
            <a:r>
              <a:rPr lang="en-US" sz="6468" b="1">
                <a:solidFill>
                  <a:srgbClr val="2B2B2B"/>
                </a:solidFill>
                <a:latin typeface="Roboto Bold"/>
                <a:ea typeface="Roboto Bold"/>
                <a:cs typeface="Roboto Bold"/>
                <a:sym typeface="Roboto Bold"/>
              </a:rPr>
              <a:t>SAMPLE SCREENSHOTS</a:t>
            </a:r>
          </a:p>
        </p:txBody>
      </p:sp>
      <p:sp>
        <p:nvSpPr>
          <p:cNvPr id="4" name="TextBox 4"/>
          <p:cNvSpPr txBox="1"/>
          <p:nvPr/>
        </p:nvSpPr>
        <p:spPr>
          <a:xfrm>
            <a:off x="-456754" y="1547813"/>
            <a:ext cx="19201508" cy="561975"/>
          </a:xfrm>
          <a:prstGeom prst="rect">
            <a:avLst/>
          </a:prstGeom>
        </p:spPr>
        <p:txBody>
          <a:bodyPr lIns="0" tIns="0" rIns="0" bIns="0" rtlCol="0" anchor="t">
            <a:spAutoFit/>
          </a:bodyPr>
          <a:lstStyle/>
          <a:p>
            <a:pPr marL="0" lvl="0" indent="0" algn="ctr">
              <a:lnSpc>
                <a:spcPts val="4371"/>
              </a:lnSpc>
              <a:spcBef>
                <a:spcPct val="0"/>
              </a:spcBef>
            </a:pPr>
            <a:r>
              <a:rPr lang="en-US" sz="3642">
                <a:solidFill>
                  <a:srgbClr val="2B2B2B"/>
                </a:solidFill>
                <a:latin typeface="Roboto"/>
                <a:ea typeface="Roboto"/>
                <a:cs typeface="Roboto"/>
                <a:sym typeface="Roboto"/>
              </a:rPr>
              <a:t>On Loading the window:Already Stored Records in Databases are Displayed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alphaModFix amt="25000"/>
          </a:blip>
          <a:srcRect/>
          <a:stretch>
            <a:fillRect/>
          </a:stretch>
        </p:blipFill>
        <p:spPr>
          <a:xfrm rot="-2932469">
            <a:off x="-2458732" y="-2682360"/>
            <a:ext cx="14388035" cy="16061643"/>
          </a:xfrm>
          <a:prstGeom prst="rect">
            <a:avLst/>
          </a:prstGeom>
        </p:spPr>
      </p:pic>
      <p:sp>
        <p:nvSpPr>
          <p:cNvPr id="4" name="Freeform 4"/>
          <p:cNvSpPr/>
          <p:nvPr/>
        </p:nvSpPr>
        <p:spPr>
          <a:xfrm>
            <a:off x="2285233" y="2186518"/>
            <a:ext cx="13717533" cy="7561790"/>
          </a:xfrm>
          <a:custGeom>
            <a:avLst/>
            <a:gdLst/>
            <a:ahLst/>
            <a:cxnLst/>
            <a:rect l="l" t="t" r="r" b="b"/>
            <a:pathLst>
              <a:path w="13717533" h="7561790">
                <a:moveTo>
                  <a:pt x="0" y="0"/>
                </a:moveTo>
                <a:lnTo>
                  <a:pt x="13717534" y="0"/>
                </a:lnTo>
                <a:lnTo>
                  <a:pt x="13717534" y="7561790"/>
                </a:lnTo>
                <a:lnTo>
                  <a:pt x="0" y="7561790"/>
                </a:lnTo>
                <a:lnTo>
                  <a:pt x="0" y="0"/>
                </a:lnTo>
                <a:close/>
              </a:path>
            </a:pathLst>
          </a:custGeom>
          <a:blipFill>
            <a:blip r:embed="rId5"/>
            <a:stretch>
              <a:fillRect/>
            </a:stretch>
          </a:blipFill>
        </p:spPr>
      </p:sp>
      <p:sp>
        <p:nvSpPr>
          <p:cNvPr id="5" name="TextBox 5"/>
          <p:cNvSpPr txBox="1"/>
          <p:nvPr/>
        </p:nvSpPr>
        <p:spPr>
          <a:xfrm>
            <a:off x="2417840" y="-9525"/>
            <a:ext cx="13333125" cy="986593"/>
          </a:xfrm>
          <a:prstGeom prst="rect">
            <a:avLst/>
          </a:prstGeom>
        </p:spPr>
        <p:txBody>
          <a:bodyPr lIns="0" tIns="0" rIns="0" bIns="0" rtlCol="0" anchor="t">
            <a:spAutoFit/>
          </a:bodyPr>
          <a:lstStyle/>
          <a:p>
            <a:pPr marL="0" lvl="0" indent="0" algn="ctr">
              <a:lnSpc>
                <a:spcPts val="7762"/>
              </a:lnSpc>
              <a:spcBef>
                <a:spcPct val="0"/>
              </a:spcBef>
            </a:pPr>
            <a:r>
              <a:rPr lang="en-US" sz="6468" b="1">
                <a:solidFill>
                  <a:srgbClr val="2B2B2B"/>
                </a:solidFill>
                <a:latin typeface="Roboto Bold"/>
                <a:ea typeface="Roboto Bold"/>
                <a:cs typeface="Roboto Bold"/>
                <a:sym typeface="Roboto Bold"/>
              </a:rPr>
              <a:t>SAMPLE SCREENSHOTS</a:t>
            </a:r>
          </a:p>
        </p:txBody>
      </p:sp>
      <p:sp>
        <p:nvSpPr>
          <p:cNvPr id="6" name="TextBox 6"/>
          <p:cNvSpPr txBox="1"/>
          <p:nvPr/>
        </p:nvSpPr>
        <p:spPr>
          <a:xfrm>
            <a:off x="-913508" y="1296043"/>
            <a:ext cx="19201508" cy="561975"/>
          </a:xfrm>
          <a:prstGeom prst="rect">
            <a:avLst/>
          </a:prstGeom>
        </p:spPr>
        <p:txBody>
          <a:bodyPr lIns="0" tIns="0" rIns="0" bIns="0" rtlCol="0" anchor="t">
            <a:spAutoFit/>
          </a:bodyPr>
          <a:lstStyle/>
          <a:p>
            <a:pPr marL="0" lvl="0" indent="0" algn="ctr">
              <a:lnSpc>
                <a:spcPts val="4371"/>
              </a:lnSpc>
              <a:spcBef>
                <a:spcPct val="0"/>
              </a:spcBef>
            </a:pPr>
            <a:r>
              <a:rPr lang="en-US" sz="3642">
                <a:solidFill>
                  <a:srgbClr val="2B2B2B"/>
                </a:solidFill>
                <a:latin typeface="Roboto"/>
                <a:ea typeface="Roboto"/>
                <a:cs typeface="Roboto"/>
                <a:sym typeface="Roboto"/>
              </a:rPr>
              <a:t>ADDING a Record with ID : 16, CODE:CO111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alphaModFix amt="25000"/>
          </a:blip>
          <a:srcRect/>
          <a:stretch>
            <a:fillRect/>
          </a:stretch>
        </p:blipFill>
        <p:spPr>
          <a:xfrm rot="-2932469">
            <a:off x="-2458732" y="-2682360"/>
            <a:ext cx="14388035" cy="16061643"/>
          </a:xfrm>
          <a:prstGeom prst="rect">
            <a:avLst/>
          </a:prstGeom>
        </p:spPr>
      </p:pic>
      <p:sp>
        <p:nvSpPr>
          <p:cNvPr id="4" name="Freeform 4"/>
          <p:cNvSpPr/>
          <p:nvPr/>
        </p:nvSpPr>
        <p:spPr>
          <a:xfrm>
            <a:off x="2188963" y="2082098"/>
            <a:ext cx="13910073" cy="7598377"/>
          </a:xfrm>
          <a:custGeom>
            <a:avLst/>
            <a:gdLst/>
            <a:ahLst/>
            <a:cxnLst/>
            <a:rect l="l" t="t" r="r" b="b"/>
            <a:pathLst>
              <a:path w="13910073" h="7598377">
                <a:moveTo>
                  <a:pt x="0" y="0"/>
                </a:moveTo>
                <a:lnTo>
                  <a:pt x="13910074" y="0"/>
                </a:lnTo>
                <a:lnTo>
                  <a:pt x="13910074" y="7598377"/>
                </a:lnTo>
                <a:lnTo>
                  <a:pt x="0" y="7598377"/>
                </a:lnTo>
                <a:lnTo>
                  <a:pt x="0" y="0"/>
                </a:lnTo>
                <a:close/>
              </a:path>
            </a:pathLst>
          </a:custGeom>
          <a:blipFill>
            <a:blip r:embed="rId5"/>
            <a:stretch>
              <a:fillRect/>
            </a:stretch>
          </a:blipFill>
        </p:spPr>
      </p:sp>
      <p:sp>
        <p:nvSpPr>
          <p:cNvPr id="5" name="TextBox 5"/>
          <p:cNvSpPr txBox="1"/>
          <p:nvPr/>
        </p:nvSpPr>
        <p:spPr>
          <a:xfrm>
            <a:off x="2417840" y="-9525"/>
            <a:ext cx="13333125" cy="986593"/>
          </a:xfrm>
          <a:prstGeom prst="rect">
            <a:avLst/>
          </a:prstGeom>
        </p:spPr>
        <p:txBody>
          <a:bodyPr lIns="0" tIns="0" rIns="0" bIns="0" rtlCol="0" anchor="t">
            <a:spAutoFit/>
          </a:bodyPr>
          <a:lstStyle/>
          <a:p>
            <a:pPr marL="0" lvl="0" indent="0" algn="ctr">
              <a:lnSpc>
                <a:spcPts val="7762"/>
              </a:lnSpc>
              <a:spcBef>
                <a:spcPct val="0"/>
              </a:spcBef>
            </a:pPr>
            <a:r>
              <a:rPr lang="en-US" sz="6468" b="1">
                <a:solidFill>
                  <a:srgbClr val="2B2B2B"/>
                </a:solidFill>
                <a:latin typeface="Roboto Bold"/>
                <a:ea typeface="Roboto Bold"/>
                <a:cs typeface="Roboto Bold"/>
                <a:sym typeface="Roboto Bold"/>
              </a:rPr>
              <a:t>SAMPLE SCREENSHOTS</a:t>
            </a:r>
          </a:p>
        </p:txBody>
      </p:sp>
      <p:sp>
        <p:nvSpPr>
          <p:cNvPr id="6" name="TextBox 6"/>
          <p:cNvSpPr txBox="1"/>
          <p:nvPr/>
        </p:nvSpPr>
        <p:spPr>
          <a:xfrm>
            <a:off x="-249003" y="1320182"/>
            <a:ext cx="18666810" cy="561975"/>
          </a:xfrm>
          <a:prstGeom prst="rect">
            <a:avLst/>
          </a:prstGeom>
        </p:spPr>
        <p:txBody>
          <a:bodyPr lIns="0" tIns="0" rIns="0" bIns="0" rtlCol="0" anchor="t">
            <a:spAutoFit/>
          </a:bodyPr>
          <a:lstStyle/>
          <a:p>
            <a:pPr marL="0" lvl="0" indent="0" algn="ctr">
              <a:lnSpc>
                <a:spcPts val="4371"/>
              </a:lnSpc>
              <a:spcBef>
                <a:spcPct val="0"/>
              </a:spcBef>
            </a:pPr>
            <a:r>
              <a:rPr lang="en-US" sz="3642">
                <a:solidFill>
                  <a:srgbClr val="2B2B2B"/>
                </a:solidFill>
                <a:latin typeface="Roboto"/>
                <a:ea typeface="Roboto"/>
                <a:cs typeface="Roboto"/>
                <a:sym typeface="Roboto"/>
              </a:rPr>
              <a:t>Updating a Record ID-13 BLOOM is updated to B100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alphaModFix amt="25000"/>
          </a:blip>
          <a:srcRect/>
          <a:stretch>
            <a:fillRect/>
          </a:stretch>
        </p:blipFill>
        <p:spPr>
          <a:xfrm rot="-2932469">
            <a:off x="-2458732" y="-2682360"/>
            <a:ext cx="14388035" cy="16061643"/>
          </a:xfrm>
          <a:prstGeom prst="rect">
            <a:avLst/>
          </a:prstGeom>
        </p:spPr>
      </p:pic>
      <p:sp>
        <p:nvSpPr>
          <p:cNvPr id="4" name="Freeform 4"/>
          <p:cNvSpPr/>
          <p:nvPr/>
        </p:nvSpPr>
        <p:spPr>
          <a:xfrm>
            <a:off x="1498305" y="1901207"/>
            <a:ext cx="14411896" cy="7908528"/>
          </a:xfrm>
          <a:custGeom>
            <a:avLst/>
            <a:gdLst/>
            <a:ahLst/>
            <a:cxnLst/>
            <a:rect l="l" t="t" r="r" b="b"/>
            <a:pathLst>
              <a:path w="14411896" h="7908528">
                <a:moveTo>
                  <a:pt x="0" y="0"/>
                </a:moveTo>
                <a:lnTo>
                  <a:pt x="14411895" y="0"/>
                </a:lnTo>
                <a:lnTo>
                  <a:pt x="14411895" y="7908527"/>
                </a:lnTo>
                <a:lnTo>
                  <a:pt x="0" y="7908527"/>
                </a:lnTo>
                <a:lnTo>
                  <a:pt x="0" y="0"/>
                </a:lnTo>
                <a:close/>
              </a:path>
            </a:pathLst>
          </a:custGeom>
          <a:blipFill>
            <a:blip r:embed="rId5"/>
            <a:stretch>
              <a:fillRect/>
            </a:stretch>
          </a:blipFill>
        </p:spPr>
      </p:sp>
      <p:sp>
        <p:nvSpPr>
          <p:cNvPr id="5" name="TextBox 5"/>
          <p:cNvSpPr txBox="1"/>
          <p:nvPr/>
        </p:nvSpPr>
        <p:spPr>
          <a:xfrm>
            <a:off x="2417840" y="-9525"/>
            <a:ext cx="13333125" cy="986593"/>
          </a:xfrm>
          <a:prstGeom prst="rect">
            <a:avLst/>
          </a:prstGeom>
        </p:spPr>
        <p:txBody>
          <a:bodyPr lIns="0" tIns="0" rIns="0" bIns="0" rtlCol="0" anchor="t">
            <a:spAutoFit/>
          </a:bodyPr>
          <a:lstStyle/>
          <a:p>
            <a:pPr marL="0" lvl="0" indent="0" algn="ctr">
              <a:lnSpc>
                <a:spcPts val="7762"/>
              </a:lnSpc>
              <a:spcBef>
                <a:spcPct val="0"/>
              </a:spcBef>
            </a:pPr>
            <a:r>
              <a:rPr lang="en-US" sz="6468" b="1">
                <a:solidFill>
                  <a:srgbClr val="2B2B2B"/>
                </a:solidFill>
                <a:latin typeface="Roboto Bold"/>
                <a:ea typeface="Roboto Bold"/>
                <a:cs typeface="Roboto Bold"/>
                <a:sym typeface="Roboto Bold"/>
              </a:rPr>
              <a:t>SAMPLE SCREENSHOTS</a:t>
            </a:r>
          </a:p>
        </p:txBody>
      </p:sp>
      <p:sp>
        <p:nvSpPr>
          <p:cNvPr id="6" name="TextBox 6"/>
          <p:cNvSpPr txBox="1"/>
          <p:nvPr/>
        </p:nvSpPr>
        <p:spPr>
          <a:xfrm>
            <a:off x="-782874" y="1043957"/>
            <a:ext cx="18666810" cy="561975"/>
          </a:xfrm>
          <a:prstGeom prst="rect">
            <a:avLst/>
          </a:prstGeom>
        </p:spPr>
        <p:txBody>
          <a:bodyPr lIns="0" tIns="0" rIns="0" bIns="0" rtlCol="0" anchor="t">
            <a:spAutoFit/>
          </a:bodyPr>
          <a:lstStyle/>
          <a:p>
            <a:pPr marL="0" lvl="0" indent="0" algn="ctr">
              <a:lnSpc>
                <a:spcPts val="4371"/>
              </a:lnSpc>
              <a:spcBef>
                <a:spcPct val="0"/>
              </a:spcBef>
            </a:pPr>
            <a:r>
              <a:rPr lang="en-US" sz="3642">
                <a:solidFill>
                  <a:srgbClr val="2B2B2B"/>
                </a:solidFill>
                <a:latin typeface="Roboto"/>
                <a:ea typeface="Roboto"/>
                <a:cs typeface="Roboto"/>
                <a:sym typeface="Roboto"/>
              </a:rPr>
              <a:t>Delete:   ID-14 Record is deleted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TextBox 2"/>
          <p:cNvSpPr txBox="1"/>
          <p:nvPr/>
        </p:nvSpPr>
        <p:spPr>
          <a:xfrm>
            <a:off x="1883968" y="343114"/>
            <a:ext cx="13333125" cy="986593"/>
          </a:xfrm>
          <a:prstGeom prst="rect">
            <a:avLst/>
          </a:prstGeom>
        </p:spPr>
        <p:txBody>
          <a:bodyPr lIns="0" tIns="0" rIns="0" bIns="0" rtlCol="0" anchor="t">
            <a:spAutoFit/>
          </a:bodyPr>
          <a:lstStyle/>
          <a:p>
            <a:pPr marL="0" lvl="0" indent="0" algn="ctr">
              <a:lnSpc>
                <a:spcPts val="7762"/>
              </a:lnSpc>
              <a:spcBef>
                <a:spcPct val="0"/>
              </a:spcBef>
            </a:pPr>
            <a:r>
              <a:rPr lang="en-US" sz="6468" b="1">
                <a:solidFill>
                  <a:srgbClr val="2B2B2B"/>
                </a:solidFill>
                <a:latin typeface="Roboto Bold"/>
                <a:ea typeface="Roboto Bold"/>
                <a:cs typeface="Roboto Bold"/>
                <a:sym typeface="Roboto Bold"/>
              </a:rPr>
              <a:t>CONCLUSION</a:t>
            </a:r>
          </a:p>
        </p:txBody>
      </p:sp>
      <p:sp>
        <p:nvSpPr>
          <p:cNvPr id="3" name="TextBox 3"/>
          <p:cNvSpPr txBox="1"/>
          <p:nvPr/>
        </p:nvSpPr>
        <p:spPr>
          <a:xfrm>
            <a:off x="368728" y="2313843"/>
            <a:ext cx="17550543" cy="5829300"/>
          </a:xfrm>
          <a:prstGeom prst="rect">
            <a:avLst/>
          </a:prstGeom>
        </p:spPr>
        <p:txBody>
          <a:bodyPr lIns="0" tIns="0" rIns="0" bIns="0" rtlCol="0" anchor="t">
            <a:spAutoFit/>
          </a:bodyPr>
          <a:lstStyle/>
          <a:p>
            <a:pPr algn="l">
              <a:lnSpc>
                <a:spcPts val="3562"/>
              </a:lnSpc>
            </a:pPr>
            <a:r>
              <a:rPr lang="en-US" sz="2969">
                <a:solidFill>
                  <a:srgbClr val="2B2B2B"/>
                </a:solidFill>
                <a:latin typeface="Roboto"/>
                <a:ea typeface="Roboto"/>
                <a:cs typeface="Roboto"/>
                <a:sym typeface="Roboto"/>
              </a:rPr>
              <a:t>The TechTitans project successfully demonstrates the integration of Java with SQLite using the sqlite-jdbc library. Through this project, a dynamic desktop application was developed to interact with a lightweight local database, achieving essential CRUD (Create, Read, Update, Delete) operations. This hands-on experience has enabled a deeper understanding of:</a:t>
            </a:r>
          </a:p>
          <a:p>
            <a:pPr algn="ctr">
              <a:lnSpc>
                <a:spcPts val="3562"/>
              </a:lnSpc>
            </a:pPr>
            <a:endParaRPr lang="en-US" sz="2969">
              <a:solidFill>
                <a:srgbClr val="2B2B2B"/>
              </a:solidFill>
              <a:latin typeface="Roboto"/>
              <a:ea typeface="Roboto"/>
              <a:cs typeface="Roboto"/>
              <a:sym typeface="Roboto"/>
            </a:endParaRPr>
          </a:p>
          <a:p>
            <a:pPr marL="641017" lvl="1" indent="-320509" algn="l">
              <a:lnSpc>
                <a:spcPts val="3562"/>
              </a:lnSpc>
              <a:buFont typeface="Arial"/>
              <a:buChar char="•"/>
            </a:pPr>
            <a:r>
              <a:rPr lang="en-US" sz="2969">
                <a:solidFill>
                  <a:srgbClr val="2B2B2B"/>
                </a:solidFill>
                <a:latin typeface="Roboto"/>
                <a:ea typeface="Roboto"/>
                <a:cs typeface="Roboto"/>
                <a:sym typeface="Roboto"/>
              </a:rPr>
              <a:t>Java's JDBC architecture and database connectivity</a:t>
            </a:r>
          </a:p>
          <a:p>
            <a:pPr marL="641017" lvl="1" indent="-320509" algn="l">
              <a:lnSpc>
                <a:spcPts val="3562"/>
              </a:lnSpc>
              <a:buFont typeface="Arial"/>
              <a:buChar char="•"/>
            </a:pPr>
            <a:r>
              <a:rPr lang="en-US" sz="2969">
                <a:solidFill>
                  <a:srgbClr val="2B2B2B"/>
                </a:solidFill>
                <a:latin typeface="Roboto"/>
                <a:ea typeface="Roboto"/>
                <a:cs typeface="Roboto"/>
                <a:sym typeface="Roboto"/>
              </a:rPr>
              <a:t>Executing SQL queries through Java</a:t>
            </a:r>
          </a:p>
          <a:p>
            <a:pPr marL="641017" lvl="1" indent="-320509" algn="l">
              <a:lnSpc>
                <a:spcPts val="3562"/>
              </a:lnSpc>
              <a:buFont typeface="Arial"/>
              <a:buChar char="•"/>
            </a:pPr>
            <a:r>
              <a:rPr lang="en-US" sz="2969">
                <a:solidFill>
                  <a:srgbClr val="2B2B2B"/>
                </a:solidFill>
                <a:latin typeface="Roboto"/>
                <a:ea typeface="Roboto"/>
                <a:cs typeface="Roboto"/>
                <a:sym typeface="Roboto"/>
              </a:rPr>
              <a:t>Managing data persistence using SQLite</a:t>
            </a:r>
          </a:p>
          <a:p>
            <a:pPr marL="641017" lvl="1" indent="-320509" algn="l">
              <a:lnSpc>
                <a:spcPts val="3562"/>
              </a:lnSpc>
              <a:buFont typeface="Arial"/>
              <a:buChar char="•"/>
            </a:pPr>
            <a:r>
              <a:rPr lang="en-US" sz="2969">
                <a:solidFill>
                  <a:srgbClr val="2B2B2B"/>
                </a:solidFill>
                <a:latin typeface="Roboto"/>
                <a:ea typeface="Roboto"/>
                <a:cs typeface="Roboto"/>
                <a:sym typeface="Roboto"/>
              </a:rPr>
              <a:t>Building a functional and modular Java application with real-time user interaction</a:t>
            </a:r>
          </a:p>
          <a:p>
            <a:pPr algn="ctr">
              <a:lnSpc>
                <a:spcPts val="3562"/>
              </a:lnSpc>
            </a:pPr>
            <a:endParaRPr lang="en-US" sz="2969">
              <a:solidFill>
                <a:srgbClr val="2B2B2B"/>
              </a:solidFill>
              <a:latin typeface="Roboto"/>
              <a:ea typeface="Roboto"/>
              <a:cs typeface="Roboto"/>
              <a:sym typeface="Roboto"/>
            </a:endParaRPr>
          </a:p>
          <a:p>
            <a:pPr marL="0" lvl="0" indent="0" algn="l">
              <a:lnSpc>
                <a:spcPts val="3562"/>
              </a:lnSpc>
              <a:spcBef>
                <a:spcPct val="0"/>
              </a:spcBef>
            </a:pPr>
            <a:r>
              <a:rPr lang="en-US" sz="2969">
                <a:solidFill>
                  <a:srgbClr val="2B2B2B"/>
                </a:solidFill>
                <a:latin typeface="Roboto"/>
                <a:ea typeface="Roboto"/>
                <a:cs typeface="Roboto"/>
                <a:sym typeface="Roboto"/>
              </a:rPr>
              <a:t>The project helped bridge the gap between theory and practical implementation, empowering students with key software development skills. Additionally, it highlighted the importance of structured error handling, code reusability, and clear user interface design in application development.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grpSp>
        <p:nvGrpSpPr>
          <p:cNvPr id="3" name="Group 3"/>
          <p:cNvGrpSpPr/>
          <p:nvPr/>
        </p:nvGrpSpPr>
        <p:grpSpPr>
          <a:xfrm>
            <a:off x="1956545" y="4496972"/>
            <a:ext cx="13376737" cy="2921139"/>
            <a:chOff x="0" y="0"/>
            <a:chExt cx="17835650" cy="3894852"/>
          </a:xfrm>
        </p:grpSpPr>
        <p:sp>
          <p:nvSpPr>
            <p:cNvPr id="4" name="TextBox 4"/>
            <p:cNvSpPr txBox="1"/>
            <p:nvPr/>
          </p:nvSpPr>
          <p:spPr>
            <a:xfrm>
              <a:off x="0" y="0"/>
              <a:ext cx="17835650" cy="2227540"/>
            </a:xfrm>
            <a:prstGeom prst="rect">
              <a:avLst/>
            </a:prstGeom>
          </p:spPr>
          <p:txBody>
            <a:bodyPr lIns="0" tIns="0" rIns="0" bIns="0" rtlCol="0" anchor="t">
              <a:spAutoFit/>
            </a:bodyPr>
            <a:lstStyle/>
            <a:p>
              <a:pPr marL="0" lvl="0" indent="0" algn="ctr">
                <a:lnSpc>
                  <a:spcPts val="13273"/>
                </a:lnSpc>
                <a:spcBef>
                  <a:spcPct val="0"/>
                </a:spcBef>
              </a:pPr>
              <a:r>
                <a:rPr lang="en-US" sz="11061" u="none">
                  <a:solidFill>
                    <a:srgbClr val="2B2B2B"/>
                  </a:solidFill>
                  <a:latin typeface="Roboto"/>
                  <a:ea typeface="Roboto"/>
                  <a:cs typeface="Roboto"/>
                  <a:sym typeface="Roboto"/>
                </a:rPr>
                <a:t>Thank you!</a:t>
              </a:r>
            </a:p>
          </p:txBody>
        </p:sp>
        <p:sp>
          <p:nvSpPr>
            <p:cNvPr id="5" name="TextBox 5"/>
            <p:cNvSpPr txBox="1"/>
            <p:nvPr/>
          </p:nvSpPr>
          <p:spPr>
            <a:xfrm>
              <a:off x="0" y="2994529"/>
              <a:ext cx="17835650" cy="900323"/>
            </a:xfrm>
            <a:prstGeom prst="rect">
              <a:avLst/>
            </a:prstGeom>
          </p:spPr>
          <p:txBody>
            <a:bodyPr lIns="0" tIns="0" rIns="0" bIns="0" rtlCol="0" anchor="t">
              <a:spAutoFit/>
            </a:bodyPr>
            <a:lstStyle/>
            <a:p>
              <a:pPr marL="0" lvl="0" indent="0" algn="ctr">
                <a:lnSpc>
                  <a:spcPts val="5751"/>
                </a:lnSpc>
              </a:pPr>
              <a:endParaRPr/>
            </a:p>
          </p:txBody>
        </p:sp>
      </p:grpSp>
      <p:pic>
        <p:nvPicPr>
          <p:cNvPr id="6" name="Picture 6"/>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7" name="Picture 7"/>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8" name="Picture 8"/>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2" name="Group 2"/>
          <p:cNvGrpSpPr/>
          <p:nvPr/>
        </p:nvGrpSpPr>
        <p:grpSpPr>
          <a:xfrm>
            <a:off x="4737651" y="150486"/>
            <a:ext cx="6780460" cy="1756428"/>
            <a:chOff x="0" y="0"/>
            <a:chExt cx="9040614" cy="2341904"/>
          </a:xfrm>
        </p:grpSpPr>
        <p:sp>
          <p:nvSpPr>
            <p:cNvPr id="3" name="TextBox 3"/>
            <p:cNvSpPr txBox="1"/>
            <p:nvPr/>
          </p:nvSpPr>
          <p:spPr>
            <a:xfrm>
              <a:off x="0" y="-9525"/>
              <a:ext cx="9040614" cy="141922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Roboto"/>
                  <a:ea typeface="Roboto"/>
                  <a:cs typeface="Roboto"/>
                  <a:sym typeface="Roboto"/>
                </a:rPr>
                <a:t>INTRODUCTION</a:t>
              </a:r>
            </a:p>
          </p:txBody>
        </p:sp>
        <p:sp>
          <p:nvSpPr>
            <p:cNvPr id="4" name="TextBox 4"/>
            <p:cNvSpPr txBox="1"/>
            <p:nvPr/>
          </p:nvSpPr>
          <p:spPr>
            <a:xfrm>
              <a:off x="0" y="1700131"/>
              <a:ext cx="9040614" cy="641773"/>
            </a:xfrm>
            <a:prstGeom prst="rect">
              <a:avLst/>
            </a:prstGeom>
          </p:spPr>
          <p:txBody>
            <a:bodyPr lIns="0" tIns="0" rIns="0" bIns="0" rtlCol="0" anchor="t">
              <a:spAutoFit/>
            </a:bodyPr>
            <a:lstStyle/>
            <a:p>
              <a:pPr marL="0" lvl="0" indent="0" algn="l">
                <a:lnSpc>
                  <a:spcPts val="3920"/>
                </a:lnSpc>
                <a:spcBef>
                  <a:spcPct val="0"/>
                </a:spcBef>
              </a:pPr>
              <a:endParaRPr/>
            </a:p>
          </p:txBody>
        </p:sp>
      </p:grpSp>
      <p:grpSp>
        <p:nvGrpSpPr>
          <p:cNvPr id="5" name="Group 5"/>
          <p:cNvGrpSpPr/>
          <p:nvPr/>
        </p:nvGrpSpPr>
        <p:grpSpPr>
          <a:xfrm>
            <a:off x="1112235" y="1411712"/>
            <a:ext cx="16063530" cy="8801718"/>
            <a:chOff x="0" y="0"/>
            <a:chExt cx="21418039" cy="11735623"/>
          </a:xfrm>
        </p:grpSpPr>
        <p:sp>
          <p:nvSpPr>
            <p:cNvPr id="6" name="TextBox 6"/>
            <p:cNvSpPr txBox="1"/>
            <p:nvPr/>
          </p:nvSpPr>
          <p:spPr>
            <a:xfrm>
              <a:off x="0" y="-9525"/>
              <a:ext cx="21418039" cy="11350625"/>
            </a:xfrm>
            <a:prstGeom prst="rect">
              <a:avLst/>
            </a:prstGeom>
          </p:spPr>
          <p:txBody>
            <a:bodyPr lIns="0" tIns="0" rIns="0" bIns="0" rtlCol="0" anchor="t">
              <a:spAutoFit/>
            </a:bodyPr>
            <a:lstStyle/>
            <a:p>
              <a:pPr algn="l">
                <a:lnSpc>
                  <a:spcPts val="3555"/>
                </a:lnSpc>
              </a:pPr>
              <a:r>
                <a:rPr lang="en-US" sz="2962">
                  <a:solidFill>
                    <a:srgbClr val="2B2B2B"/>
                  </a:solidFill>
                  <a:latin typeface="Roboto"/>
                  <a:ea typeface="Roboto"/>
                  <a:cs typeface="Roboto"/>
                  <a:sym typeface="Roboto"/>
                </a:rPr>
                <a:t>Our University (herewith considered as SRM-AP) is going to implement OBE(Outcome</a:t>
              </a:r>
            </a:p>
            <a:p>
              <a:pPr algn="l">
                <a:lnSpc>
                  <a:spcPts val="3555"/>
                </a:lnSpc>
              </a:pPr>
              <a:r>
                <a:rPr lang="en-US" sz="2962">
                  <a:solidFill>
                    <a:srgbClr val="2B2B2B"/>
                  </a:solidFill>
                  <a:latin typeface="Roboto"/>
                  <a:ea typeface="Roboto"/>
                  <a:cs typeface="Roboto"/>
                  <a:sym typeface="Roboto"/>
                </a:rPr>
                <a:t>Based Education) in their university and you are assigned in the project to develop a</a:t>
              </a:r>
            </a:p>
            <a:p>
              <a:pPr algn="l">
                <a:lnSpc>
                  <a:spcPts val="3555"/>
                </a:lnSpc>
              </a:pPr>
              <a:r>
                <a:rPr lang="en-US" sz="2962">
                  <a:solidFill>
                    <a:srgbClr val="2B2B2B"/>
                  </a:solidFill>
                  <a:latin typeface="Roboto"/>
                  <a:ea typeface="Roboto"/>
                  <a:cs typeface="Roboto"/>
                  <a:sym typeface="Roboto"/>
                </a:rPr>
                <a:t>CURD(Create,Update,Retrieve and Delete) windows and mobile application using JAVA</a:t>
              </a:r>
            </a:p>
            <a:p>
              <a:pPr algn="l">
                <a:lnSpc>
                  <a:spcPts val="3555"/>
                </a:lnSpc>
              </a:pPr>
              <a:r>
                <a:rPr lang="en-US" sz="2962">
                  <a:solidFill>
                    <a:srgbClr val="2B2B2B"/>
                  </a:solidFill>
                  <a:latin typeface="Roboto"/>
                  <a:ea typeface="Roboto"/>
                  <a:cs typeface="Roboto"/>
                  <a:sym typeface="Roboto"/>
                </a:rPr>
                <a:t>programming and Android studio for the same.</a:t>
              </a:r>
            </a:p>
            <a:p>
              <a:pPr algn="l">
                <a:lnSpc>
                  <a:spcPts val="3555"/>
                </a:lnSpc>
              </a:pPr>
              <a:endParaRPr lang="en-US" sz="2962">
                <a:solidFill>
                  <a:srgbClr val="2B2B2B"/>
                </a:solidFill>
                <a:latin typeface="Roboto"/>
                <a:ea typeface="Roboto"/>
                <a:cs typeface="Roboto"/>
                <a:sym typeface="Roboto"/>
              </a:endParaRPr>
            </a:p>
            <a:p>
              <a:pPr algn="l">
                <a:lnSpc>
                  <a:spcPts val="3555"/>
                </a:lnSpc>
              </a:pPr>
              <a:r>
                <a:rPr lang="en-US" sz="2962" b="1">
                  <a:solidFill>
                    <a:srgbClr val="2B2B2B"/>
                  </a:solidFill>
                  <a:latin typeface="Roboto Bold"/>
                  <a:ea typeface="Roboto Bold"/>
                  <a:cs typeface="Roboto Bold"/>
                  <a:sym typeface="Roboto Bold"/>
                </a:rPr>
                <a:t>Project Modules</a:t>
              </a:r>
              <a:r>
                <a:rPr lang="en-US" sz="2962">
                  <a:solidFill>
                    <a:srgbClr val="2B2B2B"/>
                  </a:solidFill>
                  <a:latin typeface="Roboto"/>
                  <a:ea typeface="Roboto"/>
                  <a:cs typeface="Roboto"/>
                  <a:sym typeface="Roboto"/>
                </a:rPr>
                <a:t>:</a:t>
              </a:r>
            </a:p>
            <a:p>
              <a:pPr algn="l">
                <a:lnSpc>
                  <a:spcPts val="3555"/>
                </a:lnSpc>
              </a:pPr>
              <a:r>
                <a:rPr lang="en-US" sz="2962">
                  <a:solidFill>
                    <a:srgbClr val="2B2B2B"/>
                  </a:solidFill>
                  <a:latin typeface="Roboto"/>
                  <a:ea typeface="Roboto"/>
                  <a:cs typeface="Roboto"/>
                  <a:sym typeface="Roboto"/>
                </a:rPr>
                <a:t>Various Modules available in the project are</a:t>
              </a:r>
            </a:p>
            <a:p>
              <a:pPr algn="l">
                <a:lnSpc>
                  <a:spcPts val="3555"/>
                </a:lnSpc>
              </a:pPr>
              <a:r>
                <a:rPr lang="en-US" sz="2962">
                  <a:solidFill>
                    <a:srgbClr val="2B2B2B"/>
                  </a:solidFill>
                  <a:latin typeface="Roboto"/>
                  <a:ea typeface="Roboto"/>
                  <a:cs typeface="Roboto"/>
                  <a:sym typeface="Roboto"/>
                </a:rPr>
                <a:t>1.Blooms Level setting</a:t>
              </a:r>
            </a:p>
            <a:p>
              <a:pPr algn="l">
                <a:lnSpc>
                  <a:spcPts val="3555"/>
                </a:lnSpc>
              </a:pPr>
              <a:r>
                <a:rPr lang="en-US" sz="2962">
                  <a:solidFill>
                    <a:srgbClr val="2B2B2B"/>
                  </a:solidFill>
                  <a:latin typeface="Roboto"/>
                  <a:ea typeface="Roboto"/>
                  <a:cs typeface="Roboto"/>
                  <a:sym typeface="Roboto"/>
                </a:rPr>
                <a:t>2.Program Level Objective Setting</a:t>
              </a:r>
            </a:p>
            <a:p>
              <a:pPr algn="l">
                <a:lnSpc>
                  <a:spcPts val="3555"/>
                </a:lnSpc>
              </a:pPr>
              <a:r>
                <a:rPr lang="en-US" sz="2962">
                  <a:solidFill>
                    <a:srgbClr val="2B2B2B"/>
                  </a:solidFill>
                  <a:latin typeface="Roboto"/>
                  <a:ea typeface="Roboto"/>
                  <a:cs typeface="Roboto"/>
                  <a:sym typeface="Roboto"/>
                </a:rPr>
                <a:t>3.University</a:t>
              </a:r>
            </a:p>
            <a:p>
              <a:pPr algn="l">
                <a:lnSpc>
                  <a:spcPts val="3555"/>
                </a:lnSpc>
              </a:pPr>
              <a:r>
                <a:rPr lang="en-US" sz="2962">
                  <a:solidFill>
                    <a:srgbClr val="2B2B2B"/>
                  </a:solidFill>
                  <a:latin typeface="Roboto"/>
                  <a:ea typeface="Roboto"/>
                  <a:cs typeface="Roboto"/>
                  <a:sym typeface="Roboto"/>
                </a:rPr>
                <a:t>4.Schools</a:t>
              </a:r>
            </a:p>
            <a:p>
              <a:pPr algn="l">
                <a:lnSpc>
                  <a:spcPts val="3555"/>
                </a:lnSpc>
              </a:pPr>
              <a:r>
                <a:rPr lang="en-US" sz="2962">
                  <a:solidFill>
                    <a:srgbClr val="2B2B2B"/>
                  </a:solidFill>
                  <a:latin typeface="Roboto"/>
                  <a:ea typeface="Roboto"/>
                  <a:cs typeface="Roboto"/>
                  <a:sym typeface="Roboto"/>
                </a:rPr>
                <a:t>5.Department</a:t>
              </a:r>
            </a:p>
            <a:p>
              <a:pPr algn="l">
                <a:lnSpc>
                  <a:spcPts val="3555"/>
                </a:lnSpc>
              </a:pPr>
              <a:r>
                <a:rPr lang="en-US" sz="2962">
                  <a:solidFill>
                    <a:srgbClr val="2B2B2B"/>
                  </a:solidFill>
                  <a:latin typeface="Roboto"/>
                  <a:ea typeface="Roboto"/>
                  <a:cs typeface="Roboto"/>
                  <a:sym typeface="Roboto"/>
                </a:rPr>
                <a:t>6.Programs</a:t>
              </a:r>
            </a:p>
            <a:p>
              <a:pPr algn="l">
                <a:lnSpc>
                  <a:spcPts val="3555"/>
                </a:lnSpc>
              </a:pPr>
              <a:r>
                <a:rPr lang="en-US" sz="2962">
                  <a:solidFill>
                    <a:srgbClr val="2B2B2B"/>
                  </a:solidFill>
                  <a:latin typeface="Roboto"/>
                  <a:ea typeface="Roboto"/>
                  <a:cs typeface="Roboto"/>
                  <a:sym typeface="Roboto"/>
                </a:rPr>
                <a:t>7.Courses</a:t>
              </a:r>
            </a:p>
            <a:p>
              <a:pPr algn="l">
                <a:lnSpc>
                  <a:spcPts val="3555"/>
                </a:lnSpc>
              </a:pPr>
              <a:r>
                <a:rPr lang="en-US" sz="2962">
                  <a:solidFill>
                    <a:srgbClr val="2B2B2B"/>
                  </a:solidFill>
                  <a:latin typeface="Roboto"/>
                  <a:ea typeface="Roboto"/>
                  <a:cs typeface="Roboto"/>
                  <a:sym typeface="Roboto"/>
                </a:rPr>
                <a:t>8.Course objective setting</a:t>
              </a:r>
            </a:p>
            <a:p>
              <a:pPr algn="l">
                <a:lnSpc>
                  <a:spcPts val="3555"/>
                </a:lnSpc>
              </a:pPr>
              <a:r>
                <a:rPr lang="en-US" sz="2962">
                  <a:solidFill>
                    <a:srgbClr val="FF3131"/>
                  </a:solidFill>
                  <a:latin typeface="Roboto"/>
                  <a:ea typeface="Roboto"/>
                  <a:cs typeface="Roboto"/>
                  <a:sym typeface="Roboto"/>
                </a:rPr>
                <a:t>9.Course Outcome Setting</a:t>
              </a:r>
            </a:p>
            <a:p>
              <a:pPr algn="l">
                <a:lnSpc>
                  <a:spcPts val="3555"/>
                </a:lnSpc>
              </a:pPr>
              <a:r>
                <a:rPr lang="en-US" sz="2962">
                  <a:solidFill>
                    <a:srgbClr val="2B2B2B"/>
                  </a:solidFill>
                  <a:latin typeface="Roboto"/>
                  <a:ea typeface="Roboto"/>
                  <a:cs typeface="Roboto"/>
                  <a:sym typeface="Roboto"/>
                </a:rPr>
                <a:t>10.Course Articulation matrix Setting</a:t>
              </a:r>
            </a:p>
            <a:p>
              <a:pPr algn="l">
                <a:lnSpc>
                  <a:spcPts val="3555"/>
                </a:lnSpc>
              </a:pPr>
              <a:r>
                <a:rPr lang="en-US" sz="2962">
                  <a:solidFill>
                    <a:srgbClr val="2B2B2B"/>
                  </a:solidFill>
                  <a:latin typeface="Roboto"/>
                  <a:ea typeface="Roboto"/>
                  <a:cs typeface="Roboto"/>
                  <a:sym typeface="Roboto"/>
                </a:rPr>
                <a:t>11.Course Utilization Setting</a:t>
              </a:r>
            </a:p>
            <a:p>
              <a:pPr marL="0" lvl="0" indent="0" algn="l">
                <a:lnSpc>
                  <a:spcPts val="3555"/>
                </a:lnSpc>
                <a:spcBef>
                  <a:spcPct val="0"/>
                </a:spcBef>
              </a:pPr>
              <a:r>
                <a:rPr lang="en-US" sz="2962">
                  <a:solidFill>
                    <a:srgbClr val="2B2B2B"/>
                  </a:solidFill>
                  <a:latin typeface="Roboto"/>
                  <a:ea typeface="Roboto"/>
                  <a:cs typeface="Roboto"/>
                  <a:sym typeface="Roboto"/>
                </a:rPr>
                <a:t>12.Course Reference Setting.</a:t>
              </a:r>
            </a:p>
          </p:txBody>
        </p:sp>
        <p:sp>
          <p:nvSpPr>
            <p:cNvPr id="7" name="TextBox 7"/>
            <p:cNvSpPr txBox="1"/>
            <p:nvPr/>
          </p:nvSpPr>
          <p:spPr>
            <a:xfrm>
              <a:off x="0" y="11458164"/>
              <a:ext cx="21418039" cy="277459"/>
            </a:xfrm>
            <a:prstGeom prst="rect">
              <a:avLst/>
            </a:prstGeom>
          </p:spPr>
          <p:txBody>
            <a:bodyPr lIns="0" tIns="0" rIns="0" bIns="0" rtlCol="0" anchor="t">
              <a:spAutoFit/>
            </a:bodyPr>
            <a:lstStyle/>
            <a:p>
              <a:pPr marL="0" lvl="0" indent="0" algn="l">
                <a:lnSpc>
                  <a:spcPts val="1659"/>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418311" y="1634488"/>
            <a:ext cx="15451378" cy="7957460"/>
          </a:xfrm>
          <a:custGeom>
            <a:avLst/>
            <a:gdLst/>
            <a:ahLst/>
            <a:cxnLst/>
            <a:rect l="l" t="t" r="r" b="b"/>
            <a:pathLst>
              <a:path w="15451378" h="7957460">
                <a:moveTo>
                  <a:pt x="0" y="0"/>
                </a:moveTo>
                <a:lnTo>
                  <a:pt x="15451378" y="0"/>
                </a:lnTo>
                <a:lnTo>
                  <a:pt x="15451378" y="7957460"/>
                </a:lnTo>
                <a:lnTo>
                  <a:pt x="0" y="7957460"/>
                </a:lnTo>
                <a:lnTo>
                  <a:pt x="0" y="0"/>
                </a:lnTo>
                <a:close/>
              </a:path>
            </a:pathLst>
          </a:custGeom>
          <a:blipFill>
            <a:blip r:embed="rId2"/>
            <a:stretch>
              <a:fillRect/>
            </a:stretch>
          </a:blipFill>
        </p:spPr>
      </p:sp>
      <p:sp>
        <p:nvSpPr>
          <p:cNvPr id="3" name="TextBox 3"/>
          <p:cNvSpPr txBox="1"/>
          <p:nvPr/>
        </p:nvSpPr>
        <p:spPr>
          <a:xfrm>
            <a:off x="1028700" y="142875"/>
            <a:ext cx="16952642" cy="885825"/>
          </a:xfrm>
          <a:prstGeom prst="rect">
            <a:avLst/>
          </a:prstGeom>
        </p:spPr>
        <p:txBody>
          <a:bodyPr lIns="0" tIns="0" rIns="0" bIns="0" rtlCol="0" anchor="t">
            <a:spAutoFit/>
          </a:bodyPr>
          <a:lstStyle/>
          <a:p>
            <a:pPr marL="0" lvl="0" indent="0" algn="l">
              <a:lnSpc>
                <a:spcPts val="6960"/>
              </a:lnSpc>
              <a:spcBef>
                <a:spcPct val="0"/>
              </a:spcBef>
            </a:pPr>
            <a:r>
              <a:rPr lang="en-US" sz="5800">
                <a:solidFill>
                  <a:srgbClr val="2B2B2B"/>
                </a:solidFill>
                <a:latin typeface="Roboto"/>
                <a:ea typeface="Roboto"/>
                <a:cs typeface="Roboto"/>
                <a:sym typeface="Roboto"/>
              </a:rPr>
              <a:t>Architecture Diagram[Course Outcome Setting]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0" y="262924"/>
            <a:ext cx="17896582" cy="1009650"/>
          </a:xfrm>
          <a:prstGeom prst="rect">
            <a:avLst/>
          </a:prstGeom>
        </p:spPr>
        <p:txBody>
          <a:bodyPr lIns="0" tIns="0" rIns="0" bIns="0" rtlCol="0" anchor="t">
            <a:spAutoFit/>
          </a:bodyPr>
          <a:lstStyle/>
          <a:p>
            <a:pPr marL="0" lvl="0" indent="0" algn="ctr">
              <a:lnSpc>
                <a:spcPts val="7917"/>
              </a:lnSpc>
              <a:spcBef>
                <a:spcPct val="0"/>
              </a:spcBef>
            </a:pPr>
            <a:r>
              <a:rPr lang="en-US" sz="6597" b="1">
                <a:solidFill>
                  <a:srgbClr val="2B2B2B"/>
                </a:solidFill>
                <a:latin typeface="Roboto Bold"/>
                <a:ea typeface="Roboto Bold"/>
                <a:cs typeface="Roboto Bold"/>
                <a:sym typeface="Roboto Bold"/>
              </a:rPr>
              <a:t>Mo</a:t>
            </a:r>
            <a:r>
              <a:rPr lang="en-US" sz="6597" b="1" u="none">
                <a:solidFill>
                  <a:srgbClr val="2B2B2B"/>
                </a:solidFill>
                <a:latin typeface="Roboto Bold"/>
                <a:ea typeface="Roboto Bold"/>
                <a:cs typeface="Roboto Bold"/>
                <a:sym typeface="Roboto Bold"/>
              </a:rPr>
              <a:t>dule Description</a:t>
            </a:r>
          </a:p>
        </p:txBody>
      </p:sp>
      <p:pic>
        <p:nvPicPr>
          <p:cNvPr id="3" name="Picture 3"/>
          <p:cNvPicPr>
            <a:picLocks noChangeAspect="1"/>
          </p:cNvPicPr>
          <p:nvPr/>
        </p:nvPicPr>
        <p:blipFill>
          <a:blip r:embed="rId2">
            <a:alphaModFix amt="25000"/>
          </a:blip>
          <a:srcRect/>
          <a:stretch>
            <a:fillRect/>
          </a:stretch>
        </p:blipFill>
        <p:spPr>
          <a:xfrm>
            <a:off x="-5703962" y="3872919"/>
            <a:ext cx="9621431" cy="9789932"/>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15802740" y="2767271"/>
            <a:ext cx="8670039" cy="8654721"/>
          </a:xfrm>
          <a:prstGeom prst="rect">
            <a:avLst/>
          </a:prstGeom>
        </p:spPr>
      </p:pic>
      <p:sp>
        <p:nvSpPr>
          <p:cNvPr id="5" name="TextBox 5"/>
          <p:cNvSpPr txBox="1"/>
          <p:nvPr/>
        </p:nvSpPr>
        <p:spPr>
          <a:xfrm>
            <a:off x="514350" y="1639605"/>
            <a:ext cx="17259300" cy="752475"/>
          </a:xfrm>
          <a:prstGeom prst="rect">
            <a:avLst/>
          </a:prstGeom>
        </p:spPr>
        <p:txBody>
          <a:bodyPr lIns="0" tIns="0" rIns="0" bIns="0" rtlCol="0" anchor="t">
            <a:spAutoFit/>
          </a:bodyPr>
          <a:lstStyle/>
          <a:p>
            <a:pPr marL="0" lvl="0" indent="0" algn="l">
              <a:lnSpc>
                <a:spcPts val="5987"/>
              </a:lnSpc>
              <a:spcBef>
                <a:spcPct val="0"/>
              </a:spcBef>
            </a:pPr>
            <a:r>
              <a:rPr lang="en-US" sz="4989" b="1">
                <a:solidFill>
                  <a:srgbClr val="2B2B2B"/>
                </a:solidFill>
                <a:latin typeface="Roboto Bold"/>
                <a:ea typeface="Roboto Bold"/>
                <a:cs typeface="Roboto Bold"/>
                <a:sym typeface="Roboto Bold"/>
              </a:rPr>
              <a:t>Mo</a:t>
            </a:r>
            <a:r>
              <a:rPr lang="en-US" sz="4989" b="1" u="none">
                <a:solidFill>
                  <a:srgbClr val="2B2B2B"/>
                </a:solidFill>
                <a:latin typeface="Roboto Bold"/>
                <a:ea typeface="Roboto Bold"/>
                <a:cs typeface="Roboto Bold"/>
                <a:sym typeface="Roboto Bold"/>
              </a:rPr>
              <a:t>dule Name</a:t>
            </a:r>
            <a:r>
              <a:rPr lang="en-US" sz="4989" u="none">
                <a:solidFill>
                  <a:srgbClr val="2B2B2B"/>
                </a:solidFill>
                <a:latin typeface="Roboto"/>
                <a:ea typeface="Roboto"/>
                <a:cs typeface="Roboto"/>
                <a:sym typeface="Roboto"/>
              </a:rPr>
              <a:t>:Course Outcome Setting</a:t>
            </a:r>
          </a:p>
        </p:txBody>
      </p:sp>
      <p:sp>
        <p:nvSpPr>
          <p:cNvPr id="6" name="TextBox 6"/>
          <p:cNvSpPr txBox="1"/>
          <p:nvPr/>
        </p:nvSpPr>
        <p:spPr>
          <a:xfrm>
            <a:off x="514350" y="2731611"/>
            <a:ext cx="16744950" cy="7248525"/>
          </a:xfrm>
          <a:prstGeom prst="rect">
            <a:avLst/>
          </a:prstGeom>
        </p:spPr>
        <p:txBody>
          <a:bodyPr lIns="0" tIns="0" rIns="0" bIns="0" rtlCol="0" anchor="t">
            <a:spAutoFit/>
          </a:bodyPr>
          <a:lstStyle/>
          <a:p>
            <a:pPr marL="0" lvl="0" indent="0" algn="l">
              <a:lnSpc>
                <a:spcPts val="5757"/>
              </a:lnSpc>
              <a:spcBef>
                <a:spcPct val="0"/>
              </a:spcBef>
            </a:pPr>
            <a:r>
              <a:rPr lang="en-US" sz="4798" b="1">
                <a:solidFill>
                  <a:srgbClr val="2B2B2B"/>
                </a:solidFill>
                <a:latin typeface="Roboto Bold"/>
                <a:ea typeface="Roboto Bold"/>
                <a:cs typeface="Roboto Bold"/>
                <a:sym typeface="Roboto Bold"/>
              </a:rPr>
              <a:t>Mo</a:t>
            </a:r>
            <a:r>
              <a:rPr lang="en-US" sz="4798" b="1" u="none">
                <a:solidFill>
                  <a:srgbClr val="2B2B2B"/>
                </a:solidFill>
                <a:latin typeface="Roboto Bold"/>
                <a:ea typeface="Roboto Bold"/>
                <a:cs typeface="Roboto Bold"/>
                <a:sym typeface="Roboto Bold"/>
              </a:rPr>
              <a:t>dule Descroiption</a:t>
            </a:r>
            <a:r>
              <a:rPr lang="en-US" sz="4798" u="none">
                <a:solidFill>
                  <a:srgbClr val="2B2B2B"/>
                </a:solidFill>
                <a:latin typeface="Roboto"/>
                <a:ea typeface="Roboto"/>
                <a:cs typeface="Roboto"/>
                <a:sym typeface="Roboto"/>
              </a:rPr>
              <a:t>: </a:t>
            </a:r>
          </a:p>
          <a:p>
            <a:pPr marL="0" lvl="0" indent="0" algn="l">
              <a:lnSpc>
                <a:spcPts val="5757"/>
              </a:lnSpc>
              <a:spcBef>
                <a:spcPct val="0"/>
              </a:spcBef>
            </a:pPr>
            <a:endParaRPr lang="en-US" sz="4798" u="none">
              <a:solidFill>
                <a:srgbClr val="2B2B2B"/>
              </a:solidFill>
              <a:latin typeface="Roboto"/>
              <a:ea typeface="Roboto"/>
              <a:cs typeface="Roboto"/>
              <a:sym typeface="Roboto"/>
            </a:endParaRPr>
          </a:p>
          <a:p>
            <a:pPr marL="0" lvl="0" indent="0" algn="l">
              <a:lnSpc>
                <a:spcPts val="5757"/>
              </a:lnSpc>
              <a:spcBef>
                <a:spcPct val="0"/>
              </a:spcBef>
            </a:pPr>
            <a:r>
              <a:rPr lang="en-US" sz="4798" u="none">
                <a:solidFill>
                  <a:srgbClr val="2B2B2B"/>
                </a:solidFill>
                <a:latin typeface="Roboto"/>
                <a:ea typeface="Roboto"/>
                <a:cs typeface="Roboto"/>
                <a:sym typeface="Roboto"/>
              </a:rPr>
              <a:t>The Course Outcome Module is  responsible for managing course related Outcomes, including bloom,proficiency,attainment.This Module allows users to Create,Update,Retreive and Delete course-outcome records,ensuring efficient storage and retrival of information.This data is stored in a relational database such as MySQL or SQLite, and  the module interacts with it using Java JDBC.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4836105" y="-3855776"/>
            <a:ext cx="17005599" cy="18983681"/>
          </a:xfrm>
          <a:prstGeom prst="rect">
            <a:avLst/>
          </a:prstGeom>
        </p:spPr>
      </p:pic>
      <p:sp>
        <p:nvSpPr>
          <p:cNvPr id="3" name="TextBox 3"/>
          <p:cNvSpPr txBox="1"/>
          <p:nvPr/>
        </p:nvSpPr>
        <p:spPr>
          <a:xfrm>
            <a:off x="829394" y="4335764"/>
            <a:ext cx="15214098" cy="5350247"/>
          </a:xfrm>
          <a:prstGeom prst="rect">
            <a:avLst/>
          </a:prstGeom>
        </p:spPr>
        <p:txBody>
          <a:bodyPr lIns="0" tIns="0" rIns="0" bIns="0" rtlCol="0" anchor="t">
            <a:spAutoFit/>
          </a:bodyPr>
          <a:lstStyle/>
          <a:p>
            <a:pPr marL="0" lvl="0" indent="0" algn="l">
              <a:lnSpc>
                <a:spcPts val="6100"/>
              </a:lnSpc>
              <a:spcBef>
                <a:spcPct val="0"/>
              </a:spcBef>
            </a:pPr>
            <a:r>
              <a:rPr lang="en-US" sz="5083" b="1" dirty="0">
                <a:solidFill>
                  <a:srgbClr val="2B2B2B"/>
                </a:solidFill>
                <a:latin typeface="Roboto Bold"/>
                <a:ea typeface="Roboto Bold"/>
                <a:cs typeface="Roboto Bold"/>
                <a:sym typeface="Roboto Bold"/>
              </a:rPr>
              <a:t>Function/me</a:t>
            </a:r>
            <a:r>
              <a:rPr lang="en-US" sz="5083" b="1" u="none" dirty="0">
                <a:solidFill>
                  <a:srgbClr val="2B2B2B"/>
                </a:solidFill>
                <a:latin typeface="Roboto Bold"/>
                <a:ea typeface="Roboto Bold"/>
                <a:cs typeface="Roboto Bold"/>
                <a:sym typeface="Roboto Bold"/>
              </a:rPr>
              <a:t>thod name</a:t>
            </a:r>
          </a:p>
          <a:p>
            <a:pPr marL="0" lvl="0" indent="0" algn="l">
              <a:lnSpc>
                <a:spcPts val="6100"/>
              </a:lnSpc>
              <a:spcBef>
                <a:spcPct val="0"/>
              </a:spcBef>
            </a:pPr>
            <a:endParaRPr lang="en-US" sz="5083" b="1" u="none" dirty="0">
              <a:solidFill>
                <a:srgbClr val="2B2B2B"/>
              </a:solidFill>
              <a:latin typeface="Roboto Bold"/>
              <a:ea typeface="Roboto Bold"/>
              <a:cs typeface="Roboto Bold"/>
              <a:sym typeface="Roboto Bold"/>
            </a:endParaRPr>
          </a:p>
          <a:p>
            <a:pPr marL="0" lvl="0" indent="0" algn="l">
              <a:lnSpc>
                <a:spcPts val="5860"/>
              </a:lnSpc>
              <a:spcBef>
                <a:spcPct val="0"/>
              </a:spcBef>
            </a:pPr>
            <a:r>
              <a:rPr lang="en-US" sz="4883" b="1" u="none" dirty="0">
                <a:solidFill>
                  <a:srgbClr val="2B2B2B"/>
                </a:solidFill>
                <a:latin typeface="Roboto Bold"/>
                <a:ea typeface="Roboto Bold"/>
                <a:cs typeface="Roboto Bold"/>
                <a:sym typeface="Roboto Bold"/>
              </a:rPr>
              <a:t>Create:</a:t>
            </a:r>
            <a:r>
              <a:rPr lang="en-US" sz="4883" u="none" dirty="0">
                <a:solidFill>
                  <a:srgbClr val="2B2B2B"/>
                </a:solidFill>
                <a:latin typeface="Roboto"/>
                <a:ea typeface="Roboto"/>
                <a:cs typeface="Roboto"/>
                <a:sym typeface="Roboto"/>
              </a:rPr>
              <a:t> void </a:t>
            </a:r>
            <a:r>
              <a:rPr lang="en-US" sz="4883" u="none" dirty="0" err="1">
                <a:solidFill>
                  <a:srgbClr val="2B2B2B"/>
                </a:solidFill>
                <a:latin typeface="Roboto"/>
                <a:ea typeface="Roboto"/>
                <a:cs typeface="Roboto"/>
                <a:sym typeface="Roboto"/>
              </a:rPr>
              <a:t>insertData</a:t>
            </a:r>
            <a:r>
              <a:rPr lang="en-US" sz="4883" u="none" dirty="0">
                <a:solidFill>
                  <a:srgbClr val="2B2B2B"/>
                </a:solidFill>
                <a:latin typeface="Roboto"/>
                <a:ea typeface="Roboto"/>
                <a:cs typeface="Roboto"/>
                <a:sym typeface="Roboto"/>
              </a:rPr>
              <a:t>()</a:t>
            </a:r>
          </a:p>
          <a:p>
            <a:pPr marL="0" lvl="0" indent="0" algn="l">
              <a:lnSpc>
                <a:spcPts val="5860"/>
              </a:lnSpc>
              <a:spcBef>
                <a:spcPct val="0"/>
              </a:spcBef>
            </a:pPr>
            <a:r>
              <a:rPr lang="en-US" sz="4883" b="1" u="none" dirty="0">
                <a:solidFill>
                  <a:srgbClr val="2B2B2B"/>
                </a:solidFill>
                <a:latin typeface="Roboto Bold"/>
                <a:ea typeface="Roboto Bold"/>
                <a:cs typeface="Roboto Bold"/>
                <a:sym typeface="Roboto Bold"/>
              </a:rPr>
              <a:t>Update:</a:t>
            </a:r>
            <a:r>
              <a:rPr lang="en-US" sz="4883" u="none" dirty="0">
                <a:solidFill>
                  <a:srgbClr val="2B2B2B"/>
                </a:solidFill>
                <a:latin typeface="Roboto"/>
                <a:ea typeface="Roboto"/>
                <a:cs typeface="Roboto"/>
                <a:sym typeface="Roboto"/>
              </a:rPr>
              <a:t> void </a:t>
            </a:r>
            <a:r>
              <a:rPr lang="en-US" sz="4883" u="none" dirty="0" err="1">
                <a:solidFill>
                  <a:srgbClr val="2B2B2B"/>
                </a:solidFill>
                <a:latin typeface="Roboto"/>
                <a:ea typeface="Roboto"/>
                <a:cs typeface="Roboto"/>
                <a:sym typeface="Roboto"/>
              </a:rPr>
              <a:t>updateData</a:t>
            </a:r>
            <a:r>
              <a:rPr lang="en-US" sz="4883" u="none" dirty="0">
                <a:solidFill>
                  <a:srgbClr val="2B2B2B"/>
                </a:solidFill>
                <a:latin typeface="Roboto"/>
                <a:ea typeface="Roboto"/>
                <a:cs typeface="Roboto"/>
                <a:sym typeface="Roboto"/>
              </a:rPr>
              <a:t>()</a:t>
            </a:r>
          </a:p>
          <a:p>
            <a:pPr marL="0" lvl="0" indent="0" algn="l">
              <a:lnSpc>
                <a:spcPts val="5860"/>
              </a:lnSpc>
              <a:spcBef>
                <a:spcPct val="0"/>
              </a:spcBef>
            </a:pPr>
            <a:r>
              <a:rPr lang="en-US" sz="4883" b="1" u="none" dirty="0">
                <a:solidFill>
                  <a:srgbClr val="2B2B2B"/>
                </a:solidFill>
                <a:latin typeface="Roboto Bold"/>
                <a:ea typeface="Roboto Bold"/>
                <a:cs typeface="Roboto Bold"/>
                <a:sym typeface="Roboto Bold"/>
              </a:rPr>
              <a:t>Retrieve:</a:t>
            </a:r>
            <a:r>
              <a:rPr lang="en-US" sz="4883" u="none" dirty="0">
                <a:solidFill>
                  <a:srgbClr val="2B2B2B"/>
                </a:solidFill>
                <a:latin typeface="Roboto"/>
                <a:ea typeface="Roboto"/>
                <a:cs typeface="Roboto"/>
                <a:sym typeface="Roboto"/>
              </a:rPr>
              <a:t> void </a:t>
            </a:r>
            <a:r>
              <a:rPr lang="en-US" sz="4883" u="none" dirty="0" err="1">
                <a:solidFill>
                  <a:srgbClr val="2B2B2B"/>
                </a:solidFill>
                <a:latin typeface="Roboto"/>
                <a:ea typeface="Roboto"/>
                <a:cs typeface="Roboto"/>
                <a:sym typeface="Roboto"/>
              </a:rPr>
              <a:t>displayData</a:t>
            </a:r>
            <a:r>
              <a:rPr lang="en-US" sz="4883" u="none" dirty="0">
                <a:solidFill>
                  <a:srgbClr val="2B2B2B"/>
                </a:solidFill>
                <a:latin typeface="Roboto"/>
                <a:ea typeface="Roboto"/>
                <a:cs typeface="Roboto"/>
                <a:sym typeface="Roboto"/>
              </a:rPr>
              <a:t>()</a:t>
            </a:r>
          </a:p>
          <a:p>
            <a:pPr marL="0" lvl="0" indent="0" algn="l">
              <a:lnSpc>
                <a:spcPts val="5980"/>
              </a:lnSpc>
              <a:spcBef>
                <a:spcPct val="0"/>
              </a:spcBef>
            </a:pPr>
            <a:r>
              <a:rPr lang="en-US" sz="4983" b="1" u="none" dirty="0">
                <a:solidFill>
                  <a:srgbClr val="2B2B2B"/>
                </a:solidFill>
                <a:latin typeface="Roboto Bold"/>
                <a:ea typeface="Roboto Bold"/>
                <a:cs typeface="Roboto Bold"/>
                <a:sym typeface="Roboto Bold"/>
              </a:rPr>
              <a:t>Delete:</a:t>
            </a:r>
            <a:r>
              <a:rPr lang="en-US" sz="4983" u="none" dirty="0">
                <a:solidFill>
                  <a:srgbClr val="2B2B2B"/>
                </a:solidFill>
                <a:latin typeface="Roboto"/>
                <a:ea typeface="Roboto"/>
                <a:cs typeface="Roboto"/>
                <a:sym typeface="Roboto"/>
              </a:rPr>
              <a:t> void </a:t>
            </a:r>
            <a:r>
              <a:rPr lang="en-US" sz="4983" u="none" dirty="0" err="1">
                <a:solidFill>
                  <a:srgbClr val="2B2B2B"/>
                </a:solidFill>
                <a:latin typeface="Roboto"/>
                <a:ea typeface="Roboto"/>
                <a:cs typeface="Roboto"/>
                <a:sym typeface="Roboto"/>
              </a:rPr>
              <a:t>deleteData</a:t>
            </a:r>
            <a:r>
              <a:rPr lang="en-US" sz="4983" u="none" dirty="0">
                <a:solidFill>
                  <a:srgbClr val="2B2B2B"/>
                </a:solidFill>
                <a:latin typeface="Roboto"/>
                <a:ea typeface="Roboto"/>
                <a:cs typeface="Roboto"/>
                <a:sym typeface="Roboto"/>
              </a:rPr>
              <a:t>()</a:t>
            </a:r>
          </a:p>
          <a:p>
            <a:pPr marL="0" lvl="0" indent="0" algn="ctr">
              <a:lnSpc>
                <a:spcPts val="6100"/>
              </a:lnSpc>
              <a:spcBef>
                <a:spcPct val="0"/>
              </a:spcBef>
            </a:pPr>
            <a:endParaRPr lang="en-US" sz="4983" u="none" dirty="0">
              <a:solidFill>
                <a:srgbClr val="2B2B2B"/>
              </a:solidFill>
              <a:latin typeface="Roboto"/>
              <a:ea typeface="Roboto"/>
              <a:cs typeface="Roboto"/>
              <a:sym typeface="Roboto"/>
            </a:endParaRPr>
          </a:p>
        </p:txBody>
      </p:sp>
      <p:sp>
        <p:nvSpPr>
          <p:cNvPr id="4" name="TextBox 4"/>
          <p:cNvSpPr txBox="1"/>
          <p:nvPr/>
        </p:nvSpPr>
        <p:spPr>
          <a:xfrm>
            <a:off x="29468" y="793406"/>
            <a:ext cx="17896582" cy="1009650"/>
          </a:xfrm>
          <a:prstGeom prst="rect">
            <a:avLst/>
          </a:prstGeom>
        </p:spPr>
        <p:txBody>
          <a:bodyPr lIns="0" tIns="0" rIns="0" bIns="0" rtlCol="0" anchor="t">
            <a:spAutoFit/>
          </a:bodyPr>
          <a:lstStyle/>
          <a:p>
            <a:pPr marL="0" lvl="0" indent="0" algn="ctr">
              <a:lnSpc>
                <a:spcPts val="7917"/>
              </a:lnSpc>
              <a:spcBef>
                <a:spcPct val="0"/>
              </a:spcBef>
            </a:pPr>
            <a:r>
              <a:rPr lang="en-US" sz="6597" b="1">
                <a:solidFill>
                  <a:srgbClr val="2B2B2B"/>
                </a:solidFill>
                <a:latin typeface="Roboto Bold"/>
                <a:ea typeface="Roboto Bold"/>
                <a:cs typeface="Roboto Bold"/>
                <a:sym typeface="Roboto Bold"/>
              </a:rPr>
              <a:t>Programming</a:t>
            </a:r>
            <a:r>
              <a:rPr lang="en-US" sz="6597" b="1" u="none">
                <a:solidFill>
                  <a:srgbClr val="2B2B2B"/>
                </a:solidFill>
                <a:latin typeface="Roboto Bold"/>
                <a:ea typeface="Roboto Bold"/>
                <a:cs typeface="Roboto Bold"/>
                <a:sym typeface="Roboto Bold"/>
              </a:rPr>
              <a:t> Details</a:t>
            </a:r>
          </a:p>
        </p:txBody>
      </p:sp>
      <p:sp>
        <p:nvSpPr>
          <p:cNvPr id="5" name="TextBox 5"/>
          <p:cNvSpPr txBox="1"/>
          <p:nvPr/>
        </p:nvSpPr>
        <p:spPr>
          <a:xfrm>
            <a:off x="380723" y="2590779"/>
            <a:ext cx="14645617" cy="904875"/>
          </a:xfrm>
          <a:prstGeom prst="rect">
            <a:avLst/>
          </a:prstGeom>
        </p:spPr>
        <p:txBody>
          <a:bodyPr lIns="0" tIns="0" rIns="0" bIns="0" rtlCol="0" anchor="t">
            <a:spAutoFit/>
          </a:bodyPr>
          <a:lstStyle/>
          <a:p>
            <a:pPr marL="0" lvl="0" indent="0" algn="ctr">
              <a:lnSpc>
                <a:spcPts val="7077"/>
              </a:lnSpc>
              <a:spcBef>
                <a:spcPct val="0"/>
              </a:spcBef>
            </a:pPr>
            <a:r>
              <a:rPr lang="en-US" sz="5897" b="1">
                <a:solidFill>
                  <a:srgbClr val="2B2B2B"/>
                </a:solidFill>
                <a:latin typeface="Roboto Bold"/>
                <a:ea typeface="Roboto Bold"/>
                <a:cs typeface="Roboto Bold"/>
                <a:sym typeface="Roboto Bold"/>
              </a:rPr>
              <a:t>class name</a:t>
            </a:r>
            <a:r>
              <a:rPr lang="en-US" sz="5897" u="none">
                <a:solidFill>
                  <a:srgbClr val="2B2B2B"/>
                </a:solidFill>
                <a:latin typeface="Roboto"/>
                <a:ea typeface="Roboto"/>
                <a:cs typeface="Roboto"/>
                <a:sym typeface="Roboto"/>
              </a:rPr>
              <a:t>:TechTitans_Course_Outcome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229644" y="-585286"/>
            <a:ext cx="19770751" cy="18262535"/>
          </a:xfrm>
          <a:prstGeom prst="rect">
            <a:avLst/>
          </a:prstGeom>
        </p:spPr>
      </p:pic>
      <p:sp>
        <p:nvSpPr>
          <p:cNvPr id="3" name="TextBox 3"/>
          <p:cNvSpPr txBox="1"/>
          <p:nvPr/>
        </p:nvSpPr>
        <p:spPr>
          <a:xfrm>
            <a:off x="5356538" y="722114"/>
            <a:ext cx="12184569" cy="106680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Roboto Bold"/>
                <a:ea typeface="Roboto Bold"/>
                <a:cs typeface="Roboto Bold"/>
                <a:sym typeface="Roboto Bold"/>
              </a:rPr>
              <a:t>Tabl</a:t>
            </a:r>
            <a:r>
              <a:rPr lang="en-US" sz="6999" b="1" u="none">
                <a:solidFill>
                  <a:srgbClr val="2B2B2B"/>
                </a:solidFill>
                <a:latin typeface="Roboto Bold"/>
                <a:ea typeface="Roboto Bold"/>
                <a:cs typeface="Roboto Bold"/>
                <a:sym typeface="Roboto Bold"/>
              </a:rPr>
              <a:t>e details</a:t>
            </a:r>
          </a:p>
        </p:txBody>
      </p:sp>
      <p:pic>
        <p:nvPicPr>
          <p:cNvPr id="4" name="Picture 4"/>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5" name="Picture 5"/>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
        <p:nvSpPr>
          <p:cNvPr id="6" name="Freeform 6"/>
          <p:cNvSpPr/>
          <p:nvPr/>
        </p:nvSpPr>
        <p:spPr>
          <a:xfrm>
            <a:off x="1028700" y="2181910"/>
            <a:ext cx="15891892" cy="7076390"/>
          </a:xfrm>
          <a:custGeom>
            <a:avLst/>
            <a:gdLst/>
            <a:ahLst/>
            <a:cxnLst/>
            <a:rect l="l" t="t" r="r" b="b"/>
            <a:pathLst>
              <a:path w="15891892" h="7076390">
                <a:moveTo>
                  <a:pt x="0" y="0"/>
                </a:moveTo>
                <a:lnTo>
                  <a:pt x="15891892" y="0"/>
                </a:lnTo>
                <a:lnTo>
                  <a:pt x="15891892" y="7076390"/>
                </a:lnTo>
                <a:lnTo>
                  <a:pt x="0" y="7076390"/>
                </a:lnTo>
                <a:lnTo>
                  <a:pt x="0" y="0"/>
                </a:lnTo>
                <a:close/>
              </a:path>
            </a:pathLst>
          </a:custGeom>
          <a:blipFill>
            <a:blip r:embed="rId5"/>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4780021" y="304697"/>
            <a:ext cx="6503380" cy="106680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Roboto Bold"/>
                <a:ea typeface="Roboto Bold"/>
                <a:cs typeface="Roboto Bold"/>
                <a:sym typeface="Roboto Bold"/>
              </a:rPr>
              <a:t>SOURCE CODE</a:t>
            </a:r>
          </a:p>
        </p:txBody>
      </p:sp>
      <p:sp>
        <p:nvSpPr>
          <p:cNvPr id="3" name="TextBox 3"/>
          <p:cNvSpPr txBox="1"/>
          <p:nvPr/>
        </p:nvSpPr>
        <p:spPr>
          <a:xfrm>
            <a:off x="1526613" y="3890725"/>
            <a:ext cx="20721458" cy="4022356"/>
          </a:xfrm>
          <a:prstGeom prst="rect">
            <a:avLst/>
          </a:prstGeom>
        </p:spPr>
        <p:txBody>
          <a:bodyPr lIns="0" tIns="0" rIns="0" bIns="0" rtlCol="0" anchor="t">
            <a:spAutoFit/>
          </a:bodyPr>
          <a:lstStyle/>
          <a:p>
            <a:pPr algn="l">
              <a:lnSpc>
                <a:spcPts val="4580"/>
              </a:lnSpc>
            </a:pPr>
            <a:r>
              <a:rPr lang="en-US" sz="3816">
                <a:solidFill>
                  <a:srgbClr val="2B2B2B"/>
                </a:solidFill>
                <a:latin typeface="Roboto"/>
                <a:ea typeface="Roboto"/>
                <a:cs typeface="Roboto"/>
                <a:sym typeface="Roboto"/>
              </a:rPr>
              <a:t>void connect() {</a:t>
            </a:r>
          </a:p>
          <a:p>
            <a:pPr algn="l">
              <a:lnSpc>
                <a:spcPts val="4580"/>
              </a:lnSpc>
            </a:pPr>
            <a:r>
              <a:rPr lang="en-US" sz="3816">
                <a:solidFill>
                  <a:srgbClr val="2B2B2B"/>
                </a:solidFill>
                <a:latin typeface="Roboto"/>
                <a:ea typeface="Roboto"/>
                <a:cs typeface="Roboto"/>
                <a:sym typeface="Roboto"/>
              </a:rPr>
              <a:t>    try {</a:t>
            </a:r>
          </a:p>
          <a:p>
            <a:pPr algn="l">
              <a:lnSpc>
                <a:spcPts val="4580"/>
              </a:lnSpc>
            </a:pPr>
            <a:r>
              <a:rPr lang="en-US" sz="3816">
                <a:solidFill>
                  <a:srgbClr val="2B2B2B"/>
                </a:solidFill>
                <a:latin typeface="Roboto"/>
                <a:ea typeface="Roboto"/>
                <a:cs typeface="Roboto"/>
                <a:sym typeface="Roboto"/>
              </a:rPr>
              <a:t>        conn = DriverManager.getConnection("jdbc:sqlite:javaapp.db");</a:t>
            </a:r>
          </a:p>
          <a:p>
            <a:pPr algn="l">
              <a:lnSpc>
                <a:spcPts val="4580"/>
              </a:lnSpc>
            </a:pPr>
            <a:r>
              <a:rPr lang="en-US" sz="3816">
                <a:solidFill>
                  <a:srgbClr val="2B2B2B"/>
                </a:solidFill>
                <a:latin typeface="Roboto"/>
                <a:ea typeface="Roboto"/>
                <a:cs typeface="Roboto"/>
                <a:sym typeface="Roboto"/>
              </a:rPr>
              <a:t>    } catch (Exception e) {</a:t>
            </a:r>
          </a:p>
          <a:p>
            <a:pPr algn="l">
              <a:lnSpc>
                <a:spcPts val="4580"/>
              </a:lnSpc>
            </a:pPr>
            <a:r>
              <a:rPr lang="en-US" sz="3816">
                <a:solidFill>
                  <a:srgbClr val="2B2B2B"/>
                </a:solidFill>
                <a:latin typeface="Roboto"/>
                <a:ea typeface="Roboto"/>
                <a:cs typeface="Roboto"/>
                <a:sym typeface="Roboto"/>
              </a:rPr>
              <a:t>        e.printStackTrace();</a:t>
            </a:r>
          </a:p>
          <a:p>
            <a:pPr algn="l">
              <a:lnSpc>
                <a:spcPts val="4580"/>
              </a:lnSpc>
            </a:pPr>
            <a:r>
              <a:rPr lang="en-US" sz="3816">
                <a:solidFill>
                  <a:srgbClr val="2B2B2B"/>
                </a:solidFill>
                <a:latin typeface="Roboto"/>
                <a:ea typeface="Roboto"/>
                <a:cs typeface="Roboto"/>
                <a:sym typeface="Roboto"/>
              </a:rPr>
              <a:t>    }</a:t>
            </a:r>
          </a:p>
          <a:p>
            <a:pPr algn="l">
              <a:lnSpc>
                <a:spcPts val="4580"/>
              </a:lnSpc>
            </a:pPr>
            <a:r>
              <a:rPr lang="en-US" sz="3816">
                <a:solidFill>
                  <a:srgbClr val="2B2B2B"/>
                </a:solidFill>
                <a:latin typeface="Roboto"/>
                <a:ea typeface="Roboto"/>
                <a:cs typeface="Roboto"/>
                <a:sym typeface="Roboto"/>
              </a:rPr>
              <a:t>}</a:t>
            </a:r>
          </a:p>
        </p:txBody>
      </p:sp>
      <p:sp>
        <p:nvSpPr>
          <p:cNvPr id="4" name="TextBox 4"/>
          <p:cNvSpPr txBox="1"/>
          <p:nvPr/>
        </p:nvSpPr>
        <p:spPr>
          <a:xfrm>
            <a:off x="1323540" y="2258459"/>
            <a:ext cx="7237508" cy="733425"/>
          </a:xfrm>
          <a:prstGeom prst="rect">
            <a:avLst/>
          </a:prstGeom>
        </p:spPr>
        <p:txBody>
          <a:bodyPr lIns="0" tIns="0" rIns="0" bIns="0" rtlCol="0" anchor="t">
            <a:spAutoFit/>
          </a:bodyPr>
          <a:lstStyle/>
          <a:p>
            <a:pPr marL="0" lvl="0" indent="0" algn="l">
              <a:lnSpc>
                <a:spcPts val="5759"/>
              </a:lnSpc>
              <a:spcBef>
                <a:spcPct val="0"/>
              </a:spcBef>
            </a:pPr>
            <a:r>
              <a:rPr lang="en-US" sz="4800" b="1">
                <a:solidFill>
                  <a:srgbClr val="2B2B2B"/>
                </a:solidFill>
                <a:latin typeface="Roboto Bold"/>
                <a:ea typeface="Roboto Bold"/>
                <a:cs typeface="Roboto Bold"/>
                <a:sym typeface="Roboto Bold"/>
              </a:rPr>
              <a:t>Database Connection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4780021" y="304697"/>
            <a:ext cx="12184569" cy="106680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Roboto Bold"/>
                <a:ea typeface="Roboto Bold"/>
                <a:cs typeface="Roboto Bold"/>
                <a:sym typeface="Roboto Bold"/>
              </a:rPr>
              <a:t>SOURCE CODE</a:t>
            </a:r>
          </a:p>
        </p:txBody>
      </p:sp>
      <p:sp>
        <p:nvSpPr>
          <p:cNvPr id="3" name="TextBox 3"/>
          <p:cNvSpPr txBox="1"/>
          <p:nvPr/>
        </p:nvSpPr>
        <p:spPr>
          <a:xfrm>
            <a:off x="1028700" y="2304150"/>
            <a:ext cx="11888929" cy="8206736"/>
          </a:xfrm>
          <a:prstGeom prst="rect">
            <a:avLst/>
          </a:prstGeom>
        </p:spPr>
        <p:txBody>
          <a:bodyPr lIns="0" tIns="0" rIns="0" bIns="0" rtlCol="0" anchor="t">
            <a:spAutoFit/>
          </a:bodyPr>
          <a:lstStyle/>
          <a:p>
            <a:pPr algn="l">
              <a:lnSpc>
                <a:spcPts val="3629"/>
              </a:lnSpc>
            </a:pPr>
            <a:r>
              <a:rPr lang="en-US" sz="3024">
                <a:solidFill>
                  <a:srgbClr val="2B2B2B"/>
                </a:solidFill>
                <a:latin typeface="Roboto"/>
                <a:ea typeface="Roboto"/>
                <a:cs typeface="Roboto"/>
                <a:sym typeface="Roboto"/>
              </a:rPr>
              <a:t>void insertData() {</a:t>
            </a:r>
          </a:p>
          <a:p>
            <a:pPr algn="l">
              <a:lnSpc>
                <a:spcPts val="3629"/>
              </a:lnSpc>
            </a:pPr>
            <a:r>
              <a:rPr lang="en-US" sz="3024">
                <a:solidFill>
                  <a:srgbClr val="2B2B2B"/>
                </a:solidFill>
                <a:latin typeface="Roboto"/>
                <a:ea typeface="Roboto"/>
                <a:cs typeface="Roboto"/>
                <a:sym typeface="Roboto"/>
              </a:rPr>
              <a:t>    try {</a:t>
            </a:r>
          </a:p>
          <a:p>
            <a:pPr algn="l">
              <a:lnSpc>
                <a:spcPts val="3629"/>
              </a:lnSpc>
            </a:pPr>
            <a:r>
              <a:rPr lang="en-US" sz="3024">
                <a:solidFill>
                  <a:srgbClr val="2B2B2B"/>
                </a:solidFill>
                <a:latin typeface="Roboto"/>
                <a:ea typeface="Roboto"/>
                <a:cs typeface="Roboto"/>
                <a:sym typeface="Roboto"/>
              </a:rPr>
              <a:t>        String sql = "INSERT INTO course_outcome (cour_out_code, cour_id, bloom_id, e_proficiency, e_attainment) VALUES (?, ?, ?, ?, ?)";</a:t>
            </a:r>
          </a:p>
          <a:p>
            <a:pPr algn="l">
              <a:lnSpc>
                <a:spcPts val="3629"/>
              </a:lnSpc>
            </a:pPr>
            <a:r>
              <a:rPr lang="en-US" sz="3024">
                <a:solidFill>
                  <a:srgbClr val="2B2B2B"/>
                </a:solidFill>
                <a:latin typeface="Roboto"/>
                <a:ea typeface="Roboto"/>
                <a:cs typeface="Roboto"/>
                <a:sym typeface="Roboto"/>
              </a:rPr>
              <a:t>        PreparedStatement pst = conn.prepareStatement(sql);</a:t>
            </a:r>
          </a:p>
          <a:p>
            <a:pPr algn="l">
              <a:lnSpc>
                <a:spcPts val="3629"/>
              </a:lnSpc>
            </a:pPr>
            <a:r>
              <a:rPr lang="en-US" sz="3024">
                <a:solidFill>
                  <a:srgbClr val="2B2B2B"/>
                </a:solidFill>
                <a:latin typeface="Roboto"/>
                <a:ea typeface="Roboto"/>
                <a:cs typeface="Roboto"/>
                <a:sym typeface="Roboto"/>
              </a:rPr>
              <a:t>        pst.setString(1, tfCode.getText());</a:t>
            </a:r>
          </a:p>
          <a:p>
            <a:pPr algn="l">
              <a:lnSpc>
                <a:spcPts val="3629"/>
              </a:lnSpc>
            </a:pPr>
            <a:r>
              <a:rPr lang="en-US" sz="3024">
                <a:solidFill>
                  <a:srgbClr val="2B2B2B"/>
                </a:solidFill>
                <a:latin typeface="Roboto"/>
                <a:ea typeface="Roboto"/>
                <a:cs typeface="Roboto"/>
                <a:sym typeface="Roboto"/>
              </a:rPr>
              <a:t>        pst.setString(2, tfCID.getText());</a:t>
            </a:r>
          </a:p>
          <a:p>
            <a:pPr algn="l">
              <a:lnSpc>
                <a:spcPts val="3629"/>
              </a:lnSpc>
            </a:pPr>
            <a:r>
              <a:rPr lang="en-US" sz="3024">
                <a:solidFill>
                  <a:srgbClr val="2B2B2B"/>
                </a:solidFill>
                <a:latin typeface="Roboto"/>
                <a:ea typeface="Roboto"/>
                <a:cs typeface="Roboto"/>
                <a:sym typeface="Roboto"/>
              </a:rPr>
              <a:t>        pst.setString(3, tfBloom.getText());</a:t>
            </a:r>
          </a:p>
          <a:p>
            <a:pPr algn="l">
              <a:lnSpc>
                <a:spcPts val="3629"/>
              </a:lnSpc>
            </a:pPr>
            <a:r>
              <a:rPr lang="en-US" sz="3024">
                <a:solidFill>
                  <a:srgbClr val="2B2B2B"/>
                </a:solidFill>
                <a:latin typeface="Roboto"/>
                <a:ea typeface="Roboto"/>
                <a:cs typeface="Roboto"/>
                <a:sym typeface="Roboto"/>
              </a:rPr>
              <a:t>        pst.setString(4, tfProficiency.getText());</a:t>
            </a:r>
          </a:p>
          <a:p>
            <a:pPr algn="l">
              <a:lnSpc>
                <a:spcPts val="3629"/>
              </a:lnSpc>
            </a:pPr>
            <a:r>
              <a:rPr lang="en-US" sz="3024">
                <a:solidFill>
                  <a:srgbClr val="2B2B2B"/>
                </a:solidFill>
                <a:latin typeface="Roboto"/>
                <a:ea typeface="Roboto"/>
                <a:cs typeface="Roboto"/>
                <a:sym typeface="Roboto"/>
              </a:rPr>
              <a:t>        pst.setString(5, tfAttainment.getText());</a:t>
            </a:r>
          </a:p>
          <a:p>
            <a:pPr algn="l">
              <a:lnSpc>
                <a:spcPts val="3629"/>
              </a:lnSpc>
            </a:pPr>
            <a:r>
              <a:rPr lang="en-US" sz="3024">
                <a:solidFill>
                  <a:srgbClr val="2B2B2B"/>
                </a:solidFill>
                <a:latin typeface="Roboto"/>
                <a:ea typeface="Roboto"/>
                <a:cs typeface="Roboto"/>
                <a:sym typeface="Roboto"/>
              </a:rPr>
              <a:t>        pst.executeUpdate();</a:t>
            </a:r>
          </a:p>
          <a:p>
            <a:pPr algn="l">
              <a:lnSpc>
                <a:spcPts val="3629"/>
              </a:lnSpc>
            </a:pPr>
            <a:r>
              <a:rPr lang="en-US" sz="3024">
                <a:solidFill>
                  <a:srgbClr val="2B2B2B"/>
                </a:solidFill>
                <a:latin typeface="Roboto"/>
                <a:ea typeface="Roboto"/>
                <a:cs typeface="Roboto"/>
                <a:sym typeface="Roboto"/>
              </a:rPr>
              <a:t>        displayData();</a:t>
            </a:r>
          </a:p>
          <a:p>
            <a:pPr algn="l">
              <a:lnSpc>
                <a:spcPts val="3629"/>
              </a:lnSpc>
            </a:pPr>
            <a:r>
              <a:rPr lang="en-US" sz="3024">
                <a:solidFill>
                  <a:srgbClr val="2B2B2B"/>
                </a:solidFill>
                <a:latin typeface="Roboto"/>
                <a:ea typeface="Roboto"/>
                <a:cs typeface="Roboto"/>
                <a:sym typeface="Roboto"/>
              </a:rPr>
              <a:t>        clearFields();</a:t>
            </a:r>
          </a:p>
          <a:p>
            <a:pPr algn="l">
              <a:lnSpc>
                <a:spcPts val="3629"/>
              </a:lnSpc>
            </a:pPr>
            <a:r>
              <a:rPr lang="en-US" sz="3024">
                <a:solidFill>
                  <a:srgbClr val="2B2B2B"/>
                </a:solidFill>
                <a:latin typeface="Roboto"/>
                <a:ea typeface="Roboto"/>
                <a:cs typeface="Roboto"/>
                <a:sym typeface="Roboto"/>
              </a:rPr>
              <a:t>    } catch (Exception ex) {</a:t>
            </a:r>
          </a:p>
          <a:p>
            <a:pPr algn="l">
              <a:lnSpc>
                <a:spcPts val="3629"/>
              </a:lnSpc>
            </a:pPr>
            <a:r>
              <a:rPr lang="en-US" sz="3024">
                <a:solidFill>
                  <a:srgbClr val="2B2B2B"/>
                </a:solidFill>
                <a:latin typeface="Roboto"/>
                <a:ea typeface="Roboto"/>
                <a:cs typeface="Roboto"/>
                <a:sym typeface="Roboto"/>
              </a:rPr>
              <a:t>        ex.printStackTrace();</a:t>
            </a:r>
          </a:p>
          <a:p>
            <a:pPr algn="l">
              <a:lnSpc>
                <a:spcPts val="3629"/>
              </a:lnSpc>
            </a:pPr>
            <a:r>
              <a:rPr lang="en-US" sz="3024">
                <a:solidFill>
                  <a:srgbClr val="2B2B2B"/>
                </a:solidFill>
                <a:latin typeface="Roboto"/>
                <a:ea typeface="Roboto"/>
                <a:cs typeface="Roboto"/>
                <a:sym typeface="Roboto"/>
              </a:rPr>
              <a:t>    }</a:t>
            </a:r>
          </a:p>
          <a:p>
            <a:pPr algn="l">
              <a:lnSpc>
                <a:spcPts val="3629"/>
              </a:lnSpc>
            </a:pPr>
            <a:r>
              <a:rPr lang="en-US" sz="3024">
                <a:solidFill>
                  <a:srgbClr val="2B2B2B"/>
                </a:solidFill>
                <a:latin typeface="Roboto"/>
                <a:ea typeface="Roboto"/>
                <a:cs typeface="Roboto"/>
                <a:sym typeface="Roboto"/>
              </a:rPr>
              <a:t>}</a:t>
            </a:r>
          </a:p>
          <a:p>
            <a:pPr marL="0" lvl="0" indent="0" algn="l">
              <a:lnSpc>
                <a:spcPts val="3629"/>
              </a:lnSpc>
              <a:spcBef>
                <a:spcPct val="0"/>
              </a:spcBef>
            </a:pPr>
            <a:endParaRPr lang="en-US" sz="3024">
              <a:solidFill>
                <a:srgbClr val="2B2B2B"/>
              </a:solidFill>
              <a:latin typeface="Roboto"/>
              <a:ea typeface="Roboto"/>
              <a:cs typeface="Roboto"/>
              <a:sym typeface="Roboto"/>
            </a:endParaRPr>
          </a:p>
        </p:txBody>
      </p:sp>
      <p:sp>
        <p:nvSpPr>
          <p:cNvPr id="4" name="TextBox 4"/>
          <p:cNvSpPr txBox="1"/>
          <p:nvPr/>
        </p:nvSpPr>
        <p:spPr>
          <a:xfrm>
            <a:off x="733060" y="1480238"/>
            <a:ext cx="12184569" cy="733425"/>
          </a:xfrm>
          <a:prstGeom prst="rect">
            <a:avLst/>
          </a:prstGeom>
        </p:spPr>
        <p:txBody>
          <a:bodyPr lIns="0" tIns="0" rIns="0" bIns="0" rtlCol="0" anchor="t">
            <a:spAutoFit/>
          </a:bodyPr>
          <a:lstStyle/>
          <a:p>
            <a:pPr marL="0" lvl="0" indent="0" algn="l">
              <a:lnSpc>
                <a:spcPts val="5760"/>
              </a:lnSpc>
              <a:spcBef>
                <a:spcPct val="0"/>
              </a:spcBef>
            </a:pPr>
            <a:r>
              <a:rPr lang="en-US" sz="4800" b="1">
                <a:solidFill>
                  <a:srgbClr val="2B2B2B"/>
                </a:solidFill>
                <a:latin typeface="Roboto Bold"/>
                <a:ea typeface="Roboto Bold"/>
                <a:cs typeface="Roboto Bold"/>
                <a:sym typeface="Roboto Bold"/>
              </a:rPr>
              <a:t>Create/Insert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5074731" y="-9525"/>
            <a:ext cx="12184569" cy="106680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Roboto Bold"/>
                <a:ea typeface="Roboto Bold"/>
                <a:cs typeface="Roboto Bold"/>
                <a:sym typeface="Roboto Bold"/>
              </a:rPr>
              <a:t>SOURCE CODE</a:t>
            </a:r>
          </a:p>
        </p:txBody>
      </p:sp>
      <p:sp>
        <p:nvSpPr>
          <p:cNvPr id="3" name="TextBox 3"/>
          <p:cNvSpPr txBox="1"/>
          <p:nvPr/>
        </p:nvSpPr>
        <p:spPr>
          <a:xfrm>
            <a:off x="800060" y="1352447"/>
            <a:ext cx="14613727" cy="8934553"/>
          </a:xfrm>
          <a:prstGeom prst="rect">
            <a:avLst/>
          </a:prstGeom>
        </p:spPr>
        <p:txBody>
          <a:bodyPr lIns="0" tIns="0" rIns="0" bIns="0" rtlCol="0" anchor="t">
            <a:spAutoFit/>
          </a:bodyPr>
          <a:lstStyle/>
          <a:p>
            <a:pPr algn="l">
              <a:lnSpc>
                <a:spcPts val="3230"/>
              </a:lnSpc>
            </a:pPr>
            <a:r>
              <a:rPr lang="en-US" sz="2691">
                <a:solidFill>
                  <a:srgbClr val="2B2B2B"/>
                </a:solidFill>
                <a:latin typeface="Roboto"/>
                <a:ea typeface="Roboto"/>
                <a:cs typeface="Roboto"/>
                <a:sym typeface="Roboto"/>
              </a:rPr>
              <a:t>void updateData() {</a:t>
            </a:r>
          </a:p>
          <a:p>
            <a:pPr algn="l">
              <a:lnSpc>
                <a:spcPts val="3230"/>
              </a:lnSpc>
            </a:pPr>
            <a:r>
              <a:rPr lang="en-US" sz="2691">
                <a:solidFill>
                  <a:srgbClr val="2B2B2B"/>
                </a:solidFill>
                <a:latin typeface="Roboto"/>
                <a:ea typeface="Roboto"/>
                <a:cs typeface="Roboto"/>
                <a:sym typeface="Roboto"/>
              </a:rPr>
              <a:t>    int selected = table.getSelectedRow();</a:t>
            </a:r>
          </a:p>
          <a:p>
            <a:pPr algn="l">
              <a:lnSpc>
                <a:spcPts val="3230"/>
              </a:lnSpc>
            </a:pPr>
            <a:r>
              <a:rPr lang="en-US" sz="2691">
                <a:solidFill>
                  <a:srgbClr val="2B2B2B"/>
                </a:solidFill>
                <a:latin typeface="Roboto"/>
                <a:ea typeface="Roboto"/>
                <a:cs typeface="Roboto"/>
                <a:sym typeface="Roboto"/>
              </a:rPr>
              <a:t>    if (selected &gt;= 0) {</a:t>
            </a:r>
          </a:p>
          <a:p>
            <a:pPr algn="l">
              <a:lnSpc>
                <a:spcPts val="3230"/>
              </a:lnSpc>
            </a:pPr>
            <a:r>
              <a:rPr lang="en-US" sz="2691">
                <a:solidFill>
                  <a:srgbClr val="2B2B2B"/>
                </a:solidFill>
                <a:latin typeface="Roboto"/>
                <a:ea typeface="Roboto"/>
                <a:cs typeface="Roboto"/>
                <a:sym typeface="Roboto"/>
              </a:rPr>
              <a:t>        try {</a:t>
            </a:r>
          </a:p>
          <a:p>
            <a:pPr algn="l">
              <a:lnSpc>
                <a:spcPts val="3230"/>
              </a:lnSpc>
            </a:pPr>
            <a:r>
              <a:rPr lang="en-US" sz="2691">
                <a:solidFill>
                  <a:srgbClr val="2B2B2B"/>
                </a:solidFill>
                <a:latin typeface="Roboto"/>
                <a:ea typeface="Roboto"/>
                <a:cs typeface="Roboto"/>
                <a:sym typeface="Roboto"/>
              </a:rPr>
              <a:t>            String id = model.getValueAt(selected, 0).toString();</a:t>
            </a:r>
          </a:p>
          <a:p>
            <a:pPr algn="l">
              <a:lnSpc>
                <a:spcPts val="3230"/>
              </a:lnSpc>
            </a:pPr>
            <a:r>
              <a:rPr lang="en-US" sz="2691">
                <a:solidFill>
                  <a:srgbClr val="2B2B2B"/>
                </a:solidFill>
                <a:latin typeface="Roboto"/>
                <a:ea typeface="Roboto"/>
                <a:cs typeface="Roboto"/>
                <a:sym typeface="Roboto"/>
              </a:rPr>
              <a:t>            String sql = "UPDATE course_outcome SET cour_out_code=?, cour_id=?, bloom_id=?, e_proficiency=?, e_attainment=? WHERE id=?";</a:t>
            </a:r>
          </a:p>
          <a:p>
            <a:pPr algn="l">
              <a:lnSpc>
                <a:spcPts val="3230"/>
              </a:lnSpc>
            </a:pPr>
            <a:r>
              <a:rPr lang="en-US" sz="2691">
                <a:solidFill>
                  <a:srgbClr val="2B2B2B"/>
                </a:solidFill>
                <a:latin typeface="Roboto"/>
                <a:ea typeface="Roboto"/>
                <a:cs typeface="Roboto"/>
                <a:sym typeface="Roboto"/>
              </a:rPr>
              <a:t>            PreparedStatement pst = conn.prepareStatement(sql);</a:t>
            </a:r>
          </a:p>
          <a:p>
            <a:pPr algn="l">
              <a:lnSpc>
                <a:spcPts val="3230"/>
              </a:lnSpc>
            </a:pPr>
            <a:r>
              <a:rPr lang="en-US" sz="2691">
                <a:solidFill>
                  <a:srgbClr val="2B2B2B"/>
                </a:solidFill>
                <a:latin typeface="Roboto"/>
                <a:ea typeface="Roboto"/>
                <a:cs typeface="Roboto"/>
                <a:sym typeface="Roboto"/>
              </a:rPr>
              <a:t>            pst.setString(1, tfCode.getText());</a:t>
            </a:r>
          </a:p>
          <a:p>
            <a:pPr algn="l">
              <a:lnSpc>
                <a:spcPts val="3230"/>
              </a:lnSpc>
            </a:pPr>
            <a:r>
              <a:rPr lang="en-US" sz="2691">
                <a:solidFill>
                  <a:srgbClr val="2B2B2B"/>
                </a:solidFill>
                <a:latin typeface="Roboto"/>
                <a:ea typeface="Roboto"/>
                <a:cs typeface="Roboto"/>
                <a:sym typeface="Roboto"/>
              </a:rPr>
              <a:t>            pst.setString(2, tfCID.getText());</a:t>
            </a:r>
          </a:p>
          <a:p>
            <a:pPr algn="l">
              <a:lnSpc>
                <a:spcPts val="3230"/>
              </a:lnSpc>
            </a:pPr>
            <a:r>
              <a:rPr lang="en-US" sz="2691">
                <a:solidFill>
                  <a:srgbClr val="2B2B2B"/>
                </a:solidFill>
                <a:latin typeface="Roboto"/>
                <a:ea typeface="Roboto"/>
                <a:cs typeface="Roboto"/>
                <a:sym typeface="Roboto"/>
              </a:rPr>
              <a:t>            pst.setString(3, tfBloom.getText());</a:t>
            </a:r>
          </a:p>
          <a:p>
            <a:pPr algn="l">
              <a:lnSpc>
                <a:spcPts val="3230"/>
              </a:lnSpc>
            </a:pPr>
            <a:r>
              <a:rPr lang="en-US" sz="2691">
                <a:solidFill>
                  <a:srgbClr val="2B2B2B"/>
                </a:solidFill>
                <a:latin typeface="Roboto"/>
                <a:ea typeface="Roboto"/>
                <a:cs typeface="Roboto"/>
                <a:sym typeface="Roboto"/>
              </a:rPr>
              <a:t>            pst.setString(4, tfProficiency.getText());</a:t>
            </a:r>
          </a:p>
          <a:p>
            <a:pPr algn="l">
              <a:lnSpc>
                <a:spcPts val="3230"/>
              </a:lnSpc>
            </a:pPr>
            <a:r>
              <a:rPr lang="en-US" sz="2691">
                <a:solidFill>
                  <a:srgbClr val="2B2B2B"/>
                </a:solidFill>
                <a:latin typeface="Roboto"/>
                <a:ea typeface="Roboto"/>
                <a:cs typeface="Roboto"/>
                <a:sym typeface="Roboto"/>
              </a:rPr>
              <a:t>            pst.setString(5, tfAttainment.getText());</a:t>
            </a:r>
          </a:p>
          <a:p>
            <a:pPr algn="l">
              <a:lnSpc>
                <a:spcPts val="3230"/>
              </a:lnSpc>
            </a:pPr>
            <a:r>
              <a:rPr lang="en-US" sz="2691">
                <a:solidFill>
                  <a:srgbClr val="2B2B2B"/>
                </a:solidFill>
                <a:latin typeface="Roboto"/>
                <a:ea typeface="Roboto"/>
                <a:cs typeface="Roboto"/>
                <a:sym typeface="Roboto"/>
              </a:rPr>
              <a:t>            pst.setInt(6, Integer.parseInt(id));</a:t>
            </a:r>
          </a:p>
          <a:p>
            <a:pPr algn="l">
              <a:lnSpc>
                <a:spcPts val="3230"/>
              </a:lnSpc>
            </a:pPr>
            <a:r>
              <a:rPr lang="en-US" sz="2691">
                <a:solidFill>
                  <a:srgbClr val="2B2B2B"/>
                </a:solidFill>
                <a:latin typeface="Roboto"/>
                <a:ea typeface="Roboto"/>
                <a:cs typeface="Roboto"/>
                <a:sym typeface="Roboto"/>
              </a:rPr>
              <a:t>            pst.executeUpdate();</a:t>
            </a:r>
          </a:p>
          <a:p>
            <a:pPr algn="l">
              <a:lnSpc>
                <a:spcPts val="3230"/>
              </a:lnSpc>
            </a:pPr>
            <a:r>
              <a:rPr lang="en-US" sz="2691">
                <a:solidFill>
                  <a:srgbClr val="2B2B2B"/>
                </a:solidFill>
                <a:latin typeface="Roboto"/>
                <a:ea typeface="Roboto"/>
                <a:cs typeface="Roboto"/>
                <a:sym typeface="Roboto"/>
              </a:rPr>
              <a:t>            displayData();</a:t>
            </a:r>
          </a:p>
          <a:p>
            <a:pPr algn="l">
              <a:lnSpc>
                <a:spcPts val="3230"/>
              </a:lnSpc>
            </a:pPr>
            <a:r>
              <a:rPr lang="en-US" sz="2691">
                <a:solidFill>
                  <a:srgbClr val="2B2B2B"/>
                </a:solidFill>
                <a:latin typeface="Roboto"/>
                <a:ea typeface="Roboto"/>
                <a:cs typeface="Roboto"/>
                <a:sym typeface="Roboto"/>
              </a:rPr>
              <a:t>            clearFields();</a:t>
            </a:r>
          </a:p>
          <a:p>
            <a:pPr algn="l">
              <a:lnSpc>
                <a:spcPts val="3230"/>
              </a:lnSpc>
            </a:pPr>
            <a:r>
              <a:rPr lang="en-US" sz="2691">
                <a:solidFill>
                  <a:srgbClr val="2B2B2B"/>
                </a:solidFill>
                <a:latin typeface="Roboto"/>
                <a:ea typeface="Roboto"/>
                <a:cs typeface="Roboto"/>
                <a:sym typeface="Roboto"/>
              </a:rPr>
              <a:t>        } catch (Exception ex) {</a:t>
            </a:r>
          </a:p>
          <a:p>
            <a:pPr algn="l">
              <a:lnSpc>
                <a:spcPts val="3230"/>
              </a:lnSpc>
            </a:pPr>
            <a:r>
              <a:rPr lang="en-US" sz="2691">
                <a:solidFill>
                  <a:srgbClr val="2B2B2B"/>
                </a:solidFill>
                <a:latin typeface="Roboto"/>
                <a:ea typeface="Roboto"/>
                <a:cs typeface="Roboto"/>
                <a:sym typeface="Roboto"/>
              </a:rPr>
              <a:t>            ex.printStackTrace();</a:t>
            </a:r>
          </a:p>
          <a:p>
            <a:pPr algn="l">
              <a:lnSpc>
                <a:spcPts val="3230"/>
              </a:lnSpc>
            </a:pPr>
            <a:r>
              <a:rPr lang="en-US" sz="2691">
                <a:solidFill>
                  <a:srgbClr val="2B2B2B"/>
                </a:solidFill>
                <a:latin typeface="Roboto"/>
                <a:ea typeface="Roboto"/>
                <a:cs typeface="Roboto"/>
                <a:sym typeface="Roboto"/>
              </a:rPr>
              <a:t>        }</a:t>
            </a:r>
          </a:p>
          <a:p>
            <a:pPr algn="l">
              <a:lnSpc>
                <a:spcPts val="3230"/>
              </a:lnSpc>
            </a:pPr>
            <a:r>
              <a:rPr lang="en-US" sz="2691">
                <a:solidFill>
                  <a:srgbClr val="2B2B2B"/>
                </a:solidFill>
                <a:latin typeface="Roboto"/>
                <a:ea typeface="Roboto"/>
                <a:cs typeface="Roboto"/>
                <a:sym typeface="Roboto"/>
              </a:rPr>
              <a:t>    }</a:t>
            </a:r>
          </a:p>
          <a:p>
            <a:pPr marL="0" lvl="0" indent="0" algn="l">
              <a:lnSpc>
                <a:spcPts val="3230"/>
              </a:lnSpc>
              <a:spcBef>
                <a:spcPct val="0"/>
              </a:spcBef>
            </a:pPr>
            <a:r>
              <a:rPr lang="en-US" sz="2691">
                <a:solidFill>
                  <a:srgbClr val="2B2B2B"/>
                </a:solidFill>
                <a:latin typeface="Roboto"/>
                <a:ea typeface="Roboto"/>
                <a:cs typeface="Roboto"/>
                <a:sym typeface="Roboto"/>
              </a:rPr>
              <a:t>}</a:t>
            </a:r>
          </a:p>
        </p:txBody>
      </p:sp>
      <p:sp>
        <p:nvSpPr>
          <p:cNvPr id="4" name="TextBox 4"/>
          <p:cNvSpPr txBox="1"/>
          <p:nvPr/>
        </p:nvSpPr>
        <p:spPr>
          <a:xfrm>
            <a:off x="1028700" y="657225"/>
            <a:ext cx="9179873" cy="733425"/>
          </a:xfrm>
          <a:prstGeom prst="rect">
            <a:avLst/>
          </a:prstGeom>
        </p:spPr>
        <p:txBody>
          <a:bodyPr lIns="0" tIns="0" rIns="0" bIns="0" rtlCol="0" anchor="t">
            <a:spAutoFit/>
          </a:bodyPr>
          <a:lstStyle/>
          <a:p>
            <a:pPr marL="0" lvl="0" indent="0" algn="l">
              <a:lnSpc>
                <a:spcPts val="5728"/>
              </a:lnSpc>
              <a:spcBef>
                <a:spcPct val="0"/>
              </a:spcBef>
            </a:pPr>
            <a:r>
              <a:rPr lang="en-US" sz="4773" b="1">
                <a:solidFill>
                  <a:srgbClr val="2B2B2B"/>
                </a:solidFill>
                <a:latin typeface="Roboto Bold"/>
                <a:ea typeface="Roboto Bold"/>
                <a:cs typeface="Roboto Bold"/>
                <a:sym typeface="Roboto Bold"/>
              </a:rPr>
              <a:t>UPDATE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1098</Words>
  <Application>Microsoft Office PowerPoint</Application>
  <PresentationFormat>Custom</PresentationFormat>
  <Paragraphs>159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Roboto</vt:lpstr>
      <vt:lpstr>Calibri</vt:lpstr>
      <vt:lpstr>Roboto Bold</vt:lpstr>
      <vt:lpstr>Copperplate Gothic 29 BC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dc:title>
  <cp:lastModifiedBy>Shanmukha Krishna Chaitanya Munagala</cp:lastModifiedBy>
  <cp:revision>4</cp:revision>
  <dcterms:created xsi:type="dcterms:W3CDTF">2006-08-16T00:00:00Z</dcterms:created>
  <dcterms:modified xsi:type="dcterms:W3CDTF">2025-04-15T02:04:11Z</dcterms:modified>
  <dc:identifier>DAGkQ1THh58</dc:identifier>
</cp:coreProperties>
</file>